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67" r:id="rId3"/>
    <p:sldId id="268" r:id="rId4"/>
    <p:sldId id="263" r:id="rId5"/>
    <p:sldId id="273" r:id="rId6"/>
    <p:sldId id="274" r:id="rId7"/>
    <p:sldId id="275" r:id="rId8"/>
    <p:sldId id="276" r:id="rId9"/>
    <p:sldId id="270" r:id="rId10"/>
    <p:sldId id="257" r:id="rId11"/>
    <p:sldId id="271" r:id="rId12"/>
    <p:sldId id="258" r:id="rId13"/>
    <p:sldId id="272" r:id="rId14"/>
    <p:sldId id="261" r:id="rId15"/>
    <p:sldId id="265" r:id="rId16"/>
    <p:sldId id="260" r:id="rId17"/>
    <p:sldId id="266" r:id="rId18"/>
    <p:sldId id="259" r:id="rId19"/>
    <p:sldId id="262" r:id="rId20"/>
    <p:sldId id="264" r:id="rId21"/>
  </p:sldIdLst>
  <p:sldSz cx="18288000" cy="10287000"/>
  <p:notesSz cx="6858000" cy="9144000"/>
  <p:embeddedFontLst>
    <p:embeddedFont>
      <p:font typeface="標楷體" panose="03000509000000000000" pitchFamily="65" charset="-120"/>
      <p:regular r:id="rId23"/>
    </p:embeddedFont>
    <p:embeddedFont>
      <p:font typeface="Academy" panose="02020500000000000000" charset="0"/>
      <p:regular r:id="rId24"/>
    </p:embeddedFont>
    <p:embeddedFont>
      <p:font typeface="Codec Pro Bold" panose="02020500000000000000" charset="0"/>
      <p:regular r:id="rId25"/>
    </p:embeddedFont>
    <p:embeddedFont>
      <p:font typeface="League Spartan" panose="02020500000000000000" charset="0"/>
      <p:regular r:id="rId26"/>
    </p:embeddedFont>
    <p:embeddedFont>
      <p:font typeface="Nirmala UI" panose="020B0502040204020203" pitchFamily="34" charset="0"/>
      <p:regular r:id="rId27"/>
      <p:bold r:id="rId28"/>
    </p:embeddedFont>
    <p:embeddedFont>
      <p:font typeface="Poppins" panose="00000500000000000000" pitchFamily="2" charset="0"/>
      <p:regular r:id="rId29"/>
      <p:bold r:id="rId30"/>
      <p:italic r:id="rId31"/>
      <p:boldItalic r:id="rId32"/>
    </p:embeddedFont>
    <p:embeddedFont>
      <p:font typeface="Poppins Bold" panose="00000800000000000000"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7559" autoAdjust="0"/>
  </p:normalViewPr>
  <p:slideViewPr>
    <p:cSldViewPr>
      <p:cViewPr>
        <p:scale>
          <a:sx n="33" d="100"/>
          <a:sy n="33" d="100"/>
        </p:scale>
        <p:origin x="34" y="31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789C64-2C9A-4782-87F6-F647BB5E61A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TW" altLang="en-US"/>
        </a:p>
      </dgm:t>
    </dgm:pt>
    <dgm:pt modelId="{46066F1F-A598-4D8D-8F0F-F82A8B5CEC5C}">
      <dgm:prSet phldrT="[文字]" custT="1"/>
      <dgm:spPr/>
      <dgm:t>
        <a:bodyPr/>
        <a:lstStyle/>
        <a:p>
          <a:r>
            <a:rPr lang="en-US" sz="4400" b="1" i="0" dirty="0">
              <a:latin typeface="Nirmala UI" panose="020B0502040204020203" pitchFamily="34" charset="0"/>
              <a:ea typeface="Nirmala UI" panose="020B0502040204020203" pitchFamily="34" charset="0"/>
              <a:cs typeface="Nirmala UI" panose="020B0502040204020203" pitchFamily="34" charset="0"/>
            </a:rPr>
            <a:t>1. Evolution of Manufacturing</a:t>
          </a:r>
          <a:endParaRPr lang="zh-TW" altLang="en-US" sz="4400" dirty="0">
            <a:latin typeface="Nirmala UI" panose="020B0502040204020203" pitchFamily="34" charset="0"/>
            <a:cs typeface="Nirmala UI" panose="020B0502040204020203" pitchFamily="34" charset="0"/>
          </a:endParaRPr>
        </a:p>
      </dgm:t>
    </dgm:pt>
    <dgm:pt modelId="{CF2FA32F-3644-46C4-9D19-42C24E107149}" type="parTrans" cxnId="{9616332F-8D92-432C-838D-E62694CC806F}">
      <dgm:prSet/>
      <dgm:spPr/>
      <dgm:t>
        <a:bodyPr/>
        <a:lstStyle/>
        <a:p>
          <a:endParaRPr lang="zh-TW" altLang="en-US"/>
        </a:p>
      </dgm:t>
    </dgm:pt>
    <dgm:pt modelId="{CC615E5E-F93D-423B-8177-66D028135FC0}" type="sibTrans" cxnId="{9616332F-8D92-432C-838D-E62694CC806F}">
      <dgm:prSet/>
      <dgm:spPr/>
      <dgm:t>
        <a:bodyPr/>
        <a:lstStyle/>
        <a:p>
          <a:endParaRPr lang="zh-TW" altLang="en-US"/>
        </a:p>
      </dgm:t>
    </dgm:pt>
    <dgm:pt modelId="{8AAB2824-57FD-4F88-AD59-512FDBD4917E}">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Key part of modern economies</a:t>
          </a:r>
        </a:p>
      </dgm:t>
    </dgm:pt>
    <dgm:pt modelId="{E96A7E82-1024-4B0F-A54D-12656D163D7C}" type="parTrans" cxnId="{AF59B757-D337-41E7-A488-07F857F70CAF}">
      <dgm:prSet/>
      <dgm:spPr/>
      <dgm:t>
        <a:bodyPr/>
        <a:lstStyle/>
        <a:p>
          <a:endParaRPr lang="zh-TW" altLang="en-US"/>
        </a:p>
      </dgm:t>
    </dgm:pt>
    <dgm:pt modelId="{6D7CB55D-BAF1-4244-A7C2-B72FA4C0BF82}" type="sibTrans" cxnId="{AF59B757-D337-41E7-A488-07F857F70CAF}">
      <dgm:prSet/>
      <dgm:spPr/>
      <dgm:t>
        <a:bodyPr/>
        <a:lstStyle/>
        <a:p>
          <a:endParaRPr lang="zh-TW" altLang="en-US"/>
        </a:p>
      </dgm:t>
    </dgm:pt>
    <dgm:pt modelId="{BB2EE58C-7930-4BE6-BB8E-9F3A956123DC}">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Changed significantly over centuries</a:t>
          </a:r>
        </a:p>
      </dgm:t>
    </dgm:pt>
    <dgm:pt modelId="{03445BAD-133A-42F2-9F3B-ED4C901A8F72}" type="parTrans" cxnId="{2AB2F6E5-988A-4572-AACB-75F20F118A97}">
      <dgm:prSet/>
      <dgm:spPr/>
      <dgm:t>
        <a:bodyPr/>
        <a:lstStyle/>
        <a:p>
          <a:endParaRPr lang="zh-TW" altLang="en-US"/>
        </a:p>
      </dgm:t>
    </dgm:pt>
    <dgm:pt modelId="{338BA1D3-9F60-4671-920C-262CF1401F0E}" type="sibTrans" cxnId="{2AB2F6E5-988A-4572-AACB-75F20F118A97}">
      <dgm:prSet/>
      <dgm:spPr/>
      <dgm:t>
        <a:bodyPr/>
        <a:lstStyle/>
        <a:p>
          <a:endParaRPr lang="zh-TW" altLang="en-US"/>
        </a:p>
      </dgm:t>
    </dgm:pt>
    <dgm:pt modelId="{10755A97-65BF-451E-96B5-DCD525465959}">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Driven by various industrial revolutions</a:t>
          </a:r>
        </a:p>
      </dgm:t>
    </dgm:pt>
    <dgm:pt modelId="{79705EB6-7709-49CB-84A8-A2184C2DCDF8}" type="parTrans" cxnId="{21AF1294-4CE2-4550-9455-EABF74C8E353}">
      <dgm:prSet/>
      <dgm:spPr/>
      <dgm:t>
        <a:bodyPr/>
        <a:lstStyle/>
        <a:p>
          <a:endParaRPr lang="zh-TW" altLang="en-US"/>
        </a:p>
      </dgm:t>
    </dgm:pt>
    <dgm:pt modelId="{BBA7F279-757F-4F32-8092-E90B16BE40F6}" type="sibTrans" cxnId="{21AF1294-4CE2-4550-9455-EABF74C8E353}">
      <dgm:prSet/>
      <dgm:spPr/>
      <dgm:t>
        <a:bodyPr/>
        <a:lstStyle/>
        <a:p>
          <a:endParaRPr lang="zh-TW" altLang="en-US"/>
        </a:p>
      </dgm:t>
    </dgm:pt>
    <dgm:pt modelId="{B8CC7442-6BD8-4B87-B166-E65EFC3664A5}" type="pres">
      <dgm:prSet presAssocID="{C3789C64-2C9A-4782-87F6-F647BB5E61AA}" presName="linear" presStyleCnt="0">
        <dgm:presLayoutVars>
          <dgm:animLvl val="lvl"/>
          <dgm:resizeHandles val="exact"/>
        </dgm:presLayoutVars>
      </dgm:prSet>
      <dgm:spPr/>
    </dgm:pt>
    <dgm:pt modelId="{F790D543-750F-4C1F-BE02-9B965024BCD5}" type="pres">
      <dgm:prSet presAssocID="{46066F1F-A598-4D8D-8F0F-F82A8B5CEC5C}" presName="parentText" presStyleLbl="node1" presStyleIdx="0" presStyleCnt="1" custScaleX="84097" custLinFactNeighborX="-7952" custLinFactNeighborY="-17156">
        <dgm:presLayoutVars>
          <dgm:chMax val="0"/>
          <dgm:bulletEnabled val="1"/>
        </dgm:presLayoutVars>
      </dgm:prSet>
      <dgm:spPr/>
    </dgm:pt>
    <dgm:pt modelId="{94387E9C-0998-4378-BB05-4922DEA426E6}" type="pres">
      <dgm:prSet presAssocID="{46066F1F-A598-4D8D-8F0F-F82A8B5CEC5C}" presName="childText" presStyleLbl="revTx" presStyleIdx="0" presStyleCnt="1">
        <dgm:presLayoutVars>
          <dgm:bulletEnabled val="1"/>
        </dgm:presLayoutVars>
      </dgm:prSet>
      <dgm:spPr/>
    </dgm:pt>
  </dgm:ptLst>
  <dgm:cxnLst>
    <dgm:cxn modelId="{9616332F-8D92-432C-838D-E62694CC806F}" srcId="{C3789C64-2C9A-4782-87F6-F647BB5E61AA}" destId="{46066F1F-A598-4D8D-8F0F-F82A8B5CEC5C}" srcOrd="0" destOrd="0" parTransId="{CF2FA32F-3644-46C4-9D19-42C24E107149}" sibTransId="{CC615E5E-F93D-423B-8177-66D028135FC0}"/>
    <dgm:cxn modelId="{43FD0E76-99B1-4955-B43B-E7EF470C1296}" type="presOf" srcId="{BB2EE58C-7930-4BE6-BB8E-9F3A956123DC}" destId="{94387E9C-0998-4378-BB05-4922DEA426E6}" srcOrd="0" destOrd="1" presId="urn:microsoft.com/office/officeart/2005/8/layout/vList2"/>
    <dgm:cxn modelId="{AF59B757-D337-41E7-A488-07F857F70CAF}" srcId="{46066F1F-A598-4D8D-8F0F-F82A8B5CEC5C}" destId="{8AAB2824-57FD-4F88-AD59-512FDBD4917E}" srcOrd="0" destOrd="0" parTransId="{E96A7E82-1024-4B0F-A54D-12656D163D7C}" sibTransId="{6D7CB55D-BAF1-4244-A7C2-B72FA4C0BF82}"/>
    <dgm:cxn modelId="{21AF1294-4CE2-4550-9455-EABF74C8E353}" srcId="{46066F1F-A598-4D8D-8F0F-F82A8B5CEC5C}" destId="{10755A97-65BF-451E-96B5-DCD525465959}" srcOrd="2" destOrd="0" parTransId="{79705EB6-7709-49CB-84A8-A2184C2DCDF8}" sibTransId="{BBA7F279-757F-4F32-8092-E90B16BE40F6}"/>
    <dgm:cxn modelId="{E5ED2CC2-B585-4999-BC05-5C1C4FFE475C}" type="presOf" srcId="{10755A97-65BF-451E-96B5-DCD525465959}" destId="{94387E9C-0998-4378-BB05-4922DEA426E6}" srcOrd="0" destOrd="2" presId="urn:microsoft.com/office/officeart/2005/8/layout/vList2"/>
    <dgm:cxn modelId="{ECBAB7C2-7E61-429A-9D06-CD6A7C0DE666}" type="presOf" srcId="{C3789C64-2C9A-4782-87F6-F647BB5E61AA}" destId="{B8CC7442-6BD8-4B87-B166-E65EFC3664A5}" srcOrd="0" destOrd="0" presId="urn:microsoft.com/office/officeart/2005/8/layout/vList2"/>
    <dgm:cxn modelId="{2AB2F6E5-988A-4572-AACB-75F20F118A97}" srcId="{46066F1F-A598-4D8D-8F0F-F82A8B5CEC5C}" destId="{BB2EE58C-7930-4BE6-BB8E-9F3A956123DC}" srcOrd="1" destOrd="0" parTransId="{03445BAD-133A-42F2-9F3B-ED4C901A8F72}" sibTransId="{338BA1D3-9F60-4671-920C-262CF1401F0E}"/>
    <dgm:cxn modelId="{F2203AFC-FDEE-4238-8BEF-D65EABF4F455}" type="presOf" srcId="{8AAB2824-57FD-4F88-AD59-512FDBD4917E}" destId="{94387E9C-0998-4378-BB05-4922DEA426E6}" srcOrd="0" destOrd="0" presId="urn:microsoft.com/office/officeart/2005/8/layout/vList2"/>
    <dgm:cxn modelId="{489AA5FE-0163-4A3C-9AB4-B4492D03CB5E}" type="presOf" srcId="{46066F1F-A598-4D8D-8F0F-F82A8B5CEC5C}" destId="{F790D543-750F-4C1F-BE02-9B965024BCD5}" srcOrd="0" destOrd="0" presId="urn:microsoft.com/office/officeart/2005/8/layout/vList2"/>
    <dgm:cxn modelId="{15A52144-C326-4FC6-ACE3-F091E6FFD94E}" type="presParOf" srcId="{B8CC7442-6BD8-4B87-B166-E65EFC3664A5}" destId="{F790D543-750F-4C1F-BE02-9B965024BCD5}" srcOrd="0" destOrd="0" presId="urn:microsoft.com/office/officeart/2005/8/layout/vList2"/>
    <dgm:cxn modelId="{7F27FEF8-B513-45A0-BCF7-DF2FB4B3F4DD}" type="presParOf" srcId="{B8CC7442-6BD8-4B87-B166-E65EFC3664A5}" destId="{94387E9C-0998-4378-BB05-4922DEA426E6}" srcOrd="1"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789C64-2C9A-4782-87F6-F647BB5E61A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TW" altLang="en-US"/>
        </a:p>
      </dgm:t>
    </dgm:pt>
    <dgm:pt modelId="{46066F1F-A598-4D8D-8F0F-F82A8B5CEC5C}">
      <dgm:prSet phldrT="[文字]" custT="1"/>
      <dgm:spPr/>
      <dgm:t>
        <a:bodyPr/>
        <a:lstStyle/>
        <a:p>
          <a:r>
            <a:rPr lang="en-US" sz="4400" b="1" i="0" dirty="0">
              <a:latin typeface="Nirmala UI" panose="020B0502040204020203" pitchFamily="34" charset="0"/>
              <a:ea typeface="Nirmala UI" panose="020B0502040204020203" pitchFamily="34" charset="0"/>
              <a:cs typeface="Nirmala UI" panose="020B0502040204020203" pitchFamily="34" charset="0"/>
            </a:rPr>
            <a:t>2. The Fourth Industrial Revolution</a:t>
          </a:r>
          <a:endParaRPr lang="zh-TW" altLang="en-US" sz="4400" dirty="0">
            <a:latin typeface="Nirmala UI" panose="020B0502040204020203" pitchFamily="34" charset="0"/>
            <a:cs typeface="Nirmala UI" panose="020B0502040204020203" pitchFamily="34" charset="0"/>
          </a:endParaRPr>
        </a:p>
      </dgm:t>
    </dgm:pt>
    <dgm:pt modelId="{CF2FA32F-3644-46C4-9D19-42C24E107149}" type="parTrans" cxnId="{9616332F-8D92-432C-838D-E62694CC806F}">
      <dgm:prSet/>
      <dgm:spPr/>
      <dgm:t>
        <a:bodyPr/>
        <a:lstStyle/>
        <a:p>
          <a:endParaRPr lang="zh-TW" altLang="en-US"/>
        </a:p>
      </dgm:t>
    </dgm:pt>
    <dgm:pt modelId="{CC615E5E-F93D-423B-8177-66D028135FC0}" type="sibTrans" cxnId="{9616332F-8D92-432C-838D-E62694CC806F}">
      <dgm:prSet/>
      <dgm:spPr/>
      <dgm:t>
        <a:bodyPr/>
        <a:lstStyle/>
        <a:p>
          <a:endParaRPr lang="zh-TW" altLang="en-US"/>
        </a:p>
      </dgm:t>
    </dgm:pt>
    <dgm:pt modelId="{E69DF66B-6BCB-43F4-95A2-8AD069B1B7FD}">
      <dgm:prSet/>
      <dgm:spPr/>
      <dgm:t>
        <a:bodyPr/>
        <a:lstStyle/>
        <a:p>
          <a:pPr>
            <a:buFont typeface="Arial" panose="020B0604020202020204" pitchFamily="34" charset="0"/>
            <a:buChar char="•"/>
          </a:pPr>
          <a:r>
            <a:rPr lang="en-US"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AI</a:t>
          </a:r>
        </a:p>
      </dgm:t>
    </dgm:pt>
    <dgm:pt modelId="{2D8C0A96-CFDF-4544-B508-7F8967BA56FC}" type="parTrans" cxnId="{EDC2CE92-EE6F-46AA-811A-BA9437D03ECF}">
      <dgm:prSet/>
      <dgm:spPr/>
      <dgm:t>
        <a:bodyPr/>
        <a:lstStyle/>
        <a:p>
          <a:endParaRPr lang="zh-TW" altLang="en-US"/>
        </a:p>
      </dgm:t>
    </dgm:pt>
    <dgm:pt modelId="{9D12E8B3-90B8-44A9-8752-B8C6805C8402}" type="sibTrans" cxnId="{EDC2CE92-EE6F-46AA-811A-BA9437D03ECF}">
      <dgm:prSet/>
      <dgm:spPr/>
      <dgm:t>
        <a:bodyPr/>
        <a:lstStyle/>
        <a:p>
          <a:endParaRPr lang="zh-TW" altLang="en-US"/>
        </a:p>
      </dgm:t>
    </dgm:pt>
    <dgm:pt modelId="{9C10330E-14C1-4393-81EA-DEEA84F97FBA}">
      <dgm:prSet/>
      <dgm:spPr/>
      <dgm:t>
        <a:bodyPr/>
        <a:lstStyle/>
        <a:p>
          <a:pPr>
            <a:buFont typeface="Arial" panose="020B0604020202020204" pitchFamily="34" charset="0"/>
            <a:buChar char="•"/>
          </a:pPr>
          <a:r>
            <a:rPr lang="en-US"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Big Data</a:t>
          </a:r>
        </a:p>
      </dgm:t>
    </dgm:pt>
    <dgm:pt modelId="{82B69E36-DFAD-4DDF-8F02-4847FECD7F6F}" type="parTrans" cxnId="{6044CF18-3B44-45C0-ADE5-38A6DEDFF563}">
      <dgm:prSet/>
      <dgm:spPr/>
      <dgm:t>
        <a:bodyPr/>
        <a:lstStyle/>
        <a:p>
          <a:endParaRPr lang="zh-TW" altLang="en-US"/>
        </a:p>
      </dgm:t>
    </dgm:pt>
    <dgm:pt modelId="{B76B2A97-C298-4886-A9B8-16F70337A65E}" type="sibTrans" cxnId="{6044CF18-3B44-45C0-ADE5-38A6DEDFF563}">
      <dgm:prSet/>
      <dgm:spPr/>
      <dgm:t>
        <a:bodyPr/>
        <a:lstStyle/>
        <a:p>
          <a:endParaRPr lang="zh-TW" altLang="en-US"/>
        </a:p>
      </dgm:t>
    </dgm:pt>
    <dgm:pt modelId="{78A9EECE-5206-45A0-ADBC-2BEC8A651C2E}">
      <dgm:prSet/>
      <dgm:spPr/>
      <dgm:t>
        <a:bodyPr/>
        <a:lstStyle/>
        <a:p>
          <a:r>
            <a:rPr lang="en-US"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Internet of Things (IoT)</a:t>
          </a:r>
          <a:endParaRPr lang="zh-TW" altLang="en-US"/>
        </a:p>
      </dgm:t>
    </dgm:pt>
    <dgm:pt modelId="{B5553727-0CFE-4822-9EBD-9C2242930013}" type="parTrans" cxnId="{67855E58-9F9C-4EFE-9C8D-04443E74322B}">
      <dgm:prSet/>
      <dgm:spPr/>
      <dgm:t>
        <a:bodyPr/>
        <a:lstStyle/>
        <a:p>
          <a:endParaRPr lang="zh-TW" altLang="en-US"/>
        </a:p>
      </dgm:t>
    </dgm:pt>
    <dgm:pt modelId="{86EE3731-2B40-49B6-A9EB-01093B284E5C}" type="sibTrans" cxnId="{67855E58-9F9C-4EFE-9C8D-04443E74322B}">
      <dgm:prSet/>
      <dgm:spPr/>
      <dgm:t>
        <a:bodyPr/>
        <a:lstStyle/>
        <a:p>
          <a:endParaRPr lang="zh-TW" altLang="en-US"/>
        </a:p>
      </dgm:t>
    </dgm:pt>
    <dgm:pt modelId="{B8CC7442-6BD8-4B87-B166-E65EFC3664A5}" type="pres">
      <dgm:prSet presAssocID="{C3789C64-2C9A-4782-87F6-F647BB5E61AA}" presName="linear" presStyleCnt="0">
        <dgm:presLayoutVars>
          <dgm:animLvl val="lvl"/>
          <dgm:resizeHandles val="exact"/>
        </dgm:presLayoutVars>
      </dgm:prSet>
      <dgm:spPr/>
    </dgm:pt>
    <dgm:pt modelId="{F790D543-750F-4C1F-BE02-9B965024BCD5}" type="pres">
      <dgm:prSet presAssocID="{46066F1F-A598-4D8D-8F0F-F82A8B5CEC5C}" presName="parentText" presStyleLbl="node1" presStyleIdx="0" presStyleCnt="1" custLinFactNeighborY="-6224">
        <dgm:presLayoutVars>
          <dgm:chMax val="0"/>
          <dgm:bulletEnabled val="1"/>
        </dgm:presLayoutVars>
      </dgm:prSet>
      <dgm:spPr/>
    </dgm:pt>
    <dgm:pt modelId="{94387E9C-0998-4378-BB05-4922DEA426E6}" type="pres">
      <dgm:prSet presAssocID="{46066F1F-A598-4D8D-8F0F-F82A8B5CEC5C}" presName="childText" presStyleLbl="revTx" presStyleIdx="0" presStyleCnt="1">
        <dgm:presLayoutVars>
          <dgm:bulletEnabled val="1"/>
        </dgm:presLayoutVars>
      </dgm:prSet>
      <dgm:spPr/>
    </dgm:pt>
  </dgm:ptLst>
  <dgm:cxnLst>
    <dgm:cxn modelId="{6044CF18-3B44-45C0-ADE5-38A6DEDFF563}" srcId="{46066F1F-A598-4D8D-8F0F-F82A8B5CEC5C}" destId="{9C10330E-14C1-4393-81EA-DEEA84F97FBA}" srcOrd="1" destOrd="0" parTransId="{82B69E36-DFAD-4DDF-8F02-4847FECD7F6F}" sibTransId="{B76B2A97-C298-4886-A9B8-16F70337A65E}"/>
    <dgm:cxn modelId="{9616332F-8D92-432C-838D-E62694CC806F}" srcId="{C3789C64-2C9A-4782-87F6-F647BB5E61AA}" destId="{46066F1F-A598-4D8D-8F0F-F82A8B5CEC5C}" srcOrd="0" destOrd="0" parTransId="{CF2FA32F-3644-46C4-9D19-42C24E107149}" sibTransId="{CC615E5E-F93D-423B-8177-66D028135FC0}"/>
    <dgm:cxn modelId="{C9869439-283D-497A-B4E8-652B93825AC7}" type="presOf" srcId="{9C10330E-14C1-4393-81EA-DEEA84F97FBA}" destId="{94387E9C-0998-4378-BB05-4922DEA426E6}" srcOrd="0" destOrd="1" presId="urn:microsoft.com/office/officeart/2005/8/layout/vList2"/>
    <dgm:cxn modelId="{67855E58-9F9C-4EFE-9C8D-04443E74322B}" srcId="{46066F1F-A598-4D8D-8F0F-F82A8B5CEC5C}" destId="{78A9EECE-5206-45A0-ADBC-2BEC8A651C2E}" srcOrd="2" destOrd="0" parTransId="{B5553727-0CFE-4822-9EBD-9C2242930013}" sibTransId="{86EE3731-2B40-49B6-A9EB-01093B284E5C}"/>
    <dgm:cxn modelId="{EDC2CE92-EE6F-46AA-811A-BA9437D03ECF}" srcId="{46066F1F-A598-4D8D-8F0F-F82A8B5CEC5C}" destId="{E69DF66B-6BCB-43F4-95A2-8AD069B1B7FD}" srcOrd="0" destOrd="0" parTransId="{2D8C0A96-CFDF-4544-B508-7F8967BA56FC}" sibTransId="{9D12E8B3-90B8-44A9-8752-B8C6805C8402}"/>
    <dgm:cxn modelId="{88CD00B8-1303-46E1-BA38-028652B6FEA4}" type="presOf" srcId="{78A9EECE-5206-45A0-ADBC-2BEC8A651C2E}" destId="{94387E9C-0998-4378-BB05-4922DEA426E6}" srcOrd="0" destOrd="2" presId="urn:microsoft.com/office/officeart/2005/8/layout/vList2"/>
    <dgm:cxn modelId="{ECBAB7C2-7E61-429A-9D06-CD6A7C0DE666}" type="presOf" srcId="{C3789C64-2C9A-4782-87F6-F647BB5E61AA}" destId="{B8CC7442-6BD8-4B87-B166-E65EFC3664A5}" srcOrd="0" destOrd="0" presId="urn:microsoft.com/office/officeart/2005/8/layout/vList2"/>
    <dgm:cxn modelId="{38857CFA-FDE8-4DE6-B432-31FCC23D8CD9}" type="presOf" srcId="{E69DF66B-6BCB-43F4-95A2-8AD069B1B7FD}" destId="{94387E9C-0998-4378-BB05-4922DEA426E6}" srcOrd="0" destOrd="0" presId="urn:microsoft.com/office/officeart/2005/8/layout/vList2"/>
    <dgm:cxn modelId="{489AA5FE-0163-4A3C-9AB4-B4492D03CB5E}" type="presOf" srcId="{46066F1F-A598-4D8D-8F0F-F82A8B5CEC5C}" destId="{F790D543-750F-4C1F-BE02-9B965024BCD5}" srcOrd="0" destOrd="0" presId="urn:microsoft.com/office/officeart/2005/8/layout/vList2"/>
    <dgm:cxn modelId="{15A52144-C326-4FC6-ACE3-F091E6FFD94E}" type="presParOf" srcId="{B8CC7442-6BD8-4B87-B166-E65EFC3664A5}" destId="{F790D543-750F-4C1F-BE02-9B965024BCD5}" srcOrd="0" destOrd="0" presId="urn:microsoft.com/office/officeart/2005/8/layout/vList2"/>
    <dgm:cxn modelId="{7F27FEF8-B513-45A0-BCF7-DF2FB4B3F4DD}" type="presParOf" srcId="{B8CC7442-6BD8-4B87-B166-E65EFC3664A5}" destId="{94387E9C-0998-4378-BB05-4922DEA426E6}" srcOrd="1"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789C64-2C9A-4782-87F6-F647BB5E61A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TW" altLang="en-US"/>
        </a:p>
      </dgm:t>
    </dgm:pt>
    <dgm:pt modelId="{46066F1F-A598-4D8D-8F0F-F82A8B5CEC5C}">
      <dgm:prSet phldrT="[文字]" custT="1"/>
      <dgm:spPr/>
      <dgm:t>
        <a:bodyPr/>
        <a:lstStyle/>
        <a:p>
          <a:r>
            <a:rPr lang="en-US" sz="4400" b="1" i="0" dirty="0">
              <a:latin typeface="Nirmala UI" panose="020B0502040204020203" pitchFamily="34" charset="0"/>
              <a:ea typeface="Nirmala UI" panose="020B0502040204020203" pitchFamily="34" charset="0"/>
              <a:cs typeface="Nirmala UI" panose="020B0502040204020203" pitchFamily="34" charset="0"/>
            </a:rPr>
            <a:t>3. Drivers of Change</a:t>
          </a:r>
          <a:endParaRPr lang="zh-TW" altLang="en-US" sz="4400" b="1" dirty="0">
            <a:latin typeface="Nirmala UI" panose="020B0502040204020203" pitchFamily="34" charset="0"/>
            <a:cs typeface="Nirmala UI" panose="020B0502040204020203" pitchFamily="34" charset="0"/>
          </a:endParaRPr>
        </a:p>
      </dgm:t>
    </dgm:pt>
    <dgm:pt modelId="{CF2FA32F-3644-46C4-9D19-42C24E107149}" type="parTrans" cxnId="{9616332F-8D92-432C-838D-E62694CC806F}">
      <dgm:prSet/>
      <dgm:spPr/>
      <dgm:t>
        <a:bodyPr/>
        <a:lstStyle/>
        <a:p>
          <a:endParaRPr lang="zh-TW" altLang="en-US"/>
        </a:p>
      </dgm:t>
    </dgm:pt>
    <dgm:pt modelId="{CC615E5E-F93D-423B-8177-66D028135FC0}" type="sibTrans" cxnId="{9616332F-8D92-432C-838D-E62694CC806F}">
      <dgm:prSet/>
      <dgm:spPr/>
      <dgm:t>
        <a:bodyPr/>
        <a:lstStyle/>
        <a:p>
          <a:endParaRPr lang="zh-TW" altLang="en-US"/>
        </a:p>
      </dgm:t>
    </dgm:pt>
    <dgm:pt modelId="{55D2B730-303B-4F88-96E8-81F6626608B4}">
      <dgm:prSet custT="1"/>
      <dgm:spPr/>
      <dgm:t>
        <a:bodyPr/>
        <a:lstStyle/>
        <a:p>
          <a:pPr>
            <a:buFont typeface="Arial" panose="020B0604020202020204" pitchFamily="34" charset="0"/>
            <a:buChar char="•"/>
          </a:pPr>
          <a:r>
            <a:rPr lang="en-US" sz="48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Cost-efficiency</a:t>
          </a:r>
        </a:p>
      </dgm:t>
    </dgm:pt>
    <dgm:pt modelId="{DE07BED3-97E9-4707-B71D-427A5A34EDFB}" type="parTrans" cxnId="{CF559391-EF97-4192-B33E-A0893CEF6D69}">
      <dgm:prSet/>
      <dgm:spPr/>
      <dgm:t>
        <a:bodyPr/>
        <a:lstStyle/>
        <a:p>
          <a:endParaRPr lang="zh-TW" altLang="en-US"/>
        </a:p>
      </dgm:t>
    </dgm:pt>
    <dgm:pt modelId="{64D2C21A-06B2-45FB-85F0-AAFB9C5CE94F}" type="sibTrans" cxnId="{CF559391-EF97-4192-B33E-A0893CEF6D69}">
      <dgm:prSet/>
      <dgm:spPr/>
      <dgm:t>
        <a:bodyPr/>
        <a:lstStyle/>
        <a:p>
          <a:endParaRPr lang="zh-TW" altLang="en-US"/>
        </a:p>
      </dgm:t>
    </dgm:pt>
    <dgm:pt modelId="{A6659B9C-11F4-485C-805E-46D49EB934B6}">
      <dgm:prSet custT="1"/>
      <dgm:spPr/>
      <dgm:t>
        <a:bodyPr/>
        <a:lstStyle/>
        <a:p>
          <a:pPr>
            <a:buFont typeface="Arial" panose="020B0604020202020204" pitchFamily="34" charset="0"/>
            <a:buChar char="•"/>
          </a:pPr>
          <a:r>
            <a:rPr lang="en-US" sz="48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Environmental sustainability</a:t>
          </a:r>
        </a:p>
      </dgm:t>
    </dgm:pt>
    <dgm:pt modelId="{FCA764A9-AD1E-4369-B251-94F3B0CE8112}" type="parTrans" cxnId="{5E0B7F5A-E5C2-4B4F-9EE5-AA6263A9530F}">
      <dgm:prSet/>
      <dgm:spPr/>
      <dgm:t>
        <a:bodyPr/>
        <a:lstStyle/>
        <a:p>
          <a:endParaRPr lang="zh-TW" altLang="en-US"/>
        </a:p>
      </dgm:t>
    </dgm:pt>
    <dgm:pt modelId="{0D973C6C-9382-444A-9038-5D7012FA1EB3}" type="sibTrans" cxnId="{5E0B7F5A-E5C2-4B4F-9EE5-AA6263A9530F}">
      <dgm:prSet/>
      <dgm:spPr/>
      <dgm:t>
        <a:bodyPr/>
        <a:lstStyle/>
        <a:p>
          <a:endParaRPr lang="zh-TW" altLang="en-US"/>
        </a:p>
      </dgm:t>
    </dgm:pt>
    <dgm:pt modelId="{7C3A3559-ADB1-4A86-82CB-545A5B71CDA1}">
      <dgm:prSet custT="1"/>
      <dgm:spPr/>
      <dgm:t>
        <a:bodyPr/>
        <a:lstStyle/>
        <a:p>
          <a:pPr>
            <a:buFont typeface="Arial" panose="020B0604020202020204" pitchFamily="34" charset="0"/>
            <a:buChar char="•"/>
          </a:pPr>
          <a:r>
            <a:rPr lang="en-US" sz="48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Climate concerns</a:t>
          </a:r>
        </a:p>
      </dgm:t>
    </dgm:pt>
    <dgm:pt modelId="{02886527-F34E-4AEB-8369-F32502CB9D1D}" type="parTrans" cxnId="{6A568EE2-3E29-4F8C-A444-401ECC37EF74}">
      <dgm:prSet/>
      <dgm:spPr/>
      <dgm:t>
        <a:bodyPr/>
        <a:lstStyle/>
        <a:p>
          <a:endParaRPr lang="zh-TW" altLang="en-US"/>
        </a:p>
      </dgm:t>
    </dgm:pt>
    <dgm:pt modelId="{D1892D47-AD0B-4B3B-82D1-F626153C5B5D}" type="sibTrans" cxnId="{6A568EE2-3E29-4F8C-A444-401ECC37EF74}">
      <dgm:prSet/>
      <dgm:spPr/>
      <dgm:t>
        <a:bodyPr/>
        <a:lstStyle/>
        <a:p>
          <a:endParaRPr lang="zh-TW" altLang="en-US"/>
        </a:p>
      </dgm:t>
    </dgm:pt>
    <dgm:pt modelId="{B8CC7442-6BD8-4B87-B166-E65EFC3664A5}" type="pres">
      <dgm:prSet presAssocID="{C3789C64-2C9A-4782-87F6-F647BB5E61AA}" presName="linear" presStyleCnt="0">
        <dgm:presLayoutVars>
          <dgm:animLvl val="lvl"/>
          <dgm:resizeHandles val="exact"/>
        </dgm:presLayoutVars>
      </dgm:prSet>
      <dgm:spPr/>
    </dgm:pt>
    <dgm:pt modelId="{F790D543-750F-4C1F-BE02-9B965024BCD5}" type="pres">
      <dgm:prSet presAssocID="{46066F1F-A598-4D8D-8F0F-F82A8B5CEC5C}" presName="parentText" presStyleLbl="node1" presStyleIdx="0" presStyleCnt="1" custLinFactNeighborY="-8830">
        <dgm:presLayoutVars>
          <dgm:chMax val="0"/>
          <dgm:bulletEnabled val="1"/>
        </dgm:presLayoutVars>
      </dgm:prSet>
      <dgm:spPr/>
    </dgm:pt>
    <dgm:pt modelId="{2C220C34-5D41-4680-9DB2-7362DBF53316}" type="pres">
      <dgm:prSet presAssocID="{46066F1F-A598-4D8D-8F0F-F82A8B5CEC5C}" presName="childText" presStyleLbl="revTx" presStyleIdx="0" presStyleCnt="1">
        <dgm:presLayoutVars>
          <dgm:bulletEnabled val="1"/>
        </dgm:presLayoutVars>
      </dgm:prSet>
      <dgm:spPr/>
    </dgm:pt>
  </dgm:ptLst>
  <dgm:cxnLst>
    <dgm:cxn modelId="{9616332F-8D92-432C-838D-E62694CC806F}" srcId="{C3789C64-2C9A-4782-87F6-F647BB5E61AA}" destId="{46066F1F-A598-4D8D-8F0F-F82A8B5CEC5C}" srcOrd="0" destOrd="0" parTransId="{CF2FA32F-3644-46C4-9D19-42C24E107149}" sibTransId="{CC615E5E-F93D-423B-8177-66D028135FC0}"/>
    <dgm:cxn modelId="{D5B57E62-499C-42E3-9AE6-041D6E530BC9}" type="presOf" srcId="{7C3A3559-ADB1-4A86-82CB-545A5B71CDA1}" destId="{2C220C34-5D41-4680-9DB2-7362DBF53316}" srcOrd="0" destOrd="2" presId="urn:microsoft.com/office/officeart/2005/8/layout/vList2"/>
    <dgm:cxn modelId="{5E0B7F5A-E5C2-4B4F-9EE5-AA6263A9530F}" srcId="{46066F1F-A598-4D8D-8F0F-F82A8B5CEC5C}" destId="{A6659B9C-11F4-485C-805E-46D49EB934B6}" srcOrd="1" destOrd="0" parTransId="{FCA764A9-AD1E-4369-B251-94F3B0CE8112}" sibTransId="{0D973C6C-9382-444A-9038-5D7012FA1EB3}"/>
    <dgm:cxn modelId="{CF559391-EF97-4192-B33E-A0893CEF6D69}" srcId="{46066F1F-A598-4D8D-8F0F-F82A8B5CEC5C}" destId="{55D2B730-303B-4F88-96E8-81F6626608B4}" srcOrd="0" destOrd="0" parTransId="{DE07BED3-97E9-4707-B71D-427A5A34EDFB}" sibTransId="{64D2C21A-06B2-45FB-85F0-AAFB9C5CE94F}"/>
    <dgm:cxn modelId="{1EDD5FB7-9DB7-41FD-B1E8-057E80E4B5CD}" type="presOf" srcId="{A6659B9C-11F4-485C-805E-46D49EB934B6}" destId="{2C220C34-5D41-4680-9DB2-7362DBF53316}" srcOrd="0" destOrd="1" presId="urn:microsoft.com/office/officeart/2005/8/layout/vList2"/>
    <dgm:cxn modelId="{ECBAB7C2-7E61-429A-9D06-CD6A7C0DE666}" type="presOf" srcId="{C3789C64-2C9A-4782-87F6-F647BB5E61AA}" destId="{B8CC7442-6BD8-4B87-B166-E65EFC3664A5}" srcOrd="0" destOrd="0" presId="urn:microsoft.com/office/officeart/2005/8/layout/vList2"/>
    <dgm:cxn modelId="{6A568EE2-3E29-4F8C-A444-401ECC37EF74}" srcId="{46066F1F-A598-4D8D-8F0F-F82A8B5CEC5C}" destId="{7C3A3559-ADB1-4A86-82CB-545A5B71CDA1}" srcOrd="2" destOrd="0" parTransId="{02886527-F34E-4AEB-8369-F32502CB9D1D}" sibTransId="{D1892D47-AD0B-4B3B-82D1-F626153C5B5D}"/>
    <dgm:cxn modelId="{F70963F0-2781-4594-A0EE-B1435CF73D4F}" type="presOf" srcId="{55D2B730-303B-4F88-96E8-81F6626608B4}" destId="{2C220C34-5D41-4680-9DB2-7362DBF53316}" srcOrd="0" destOrd="0" presId="urn:microsoft.com/office/officeart/2005/8/layout/vList2"/>
    <dgm:cxn modelId="{489AA5FE-0163-4A3C-9AB4-B4492D03CB5E}" type="presOf" srcId="{46066F1F-A598-4D8D-8F0F-F82A8B5CEC5C}" destId="{F790D543-750F-4C1F-BE02-9B965024BCD5}" srcOrd="0" destOrd="0" presId="urn:microsoft.com/office/officeart/2005/8/layout/vList2"/>
    <dgm:cxn modelId="{15A52144-C326-4FC6-ACE3-F091E6FFD94E}" type="presParOf" srcId="{B8CC7442-6BD8-4B87-B166-E65EFC3664A5}" destId="{F790D543-750F-4C1F-BE02-9B965024BCD5}" srcOrd="0" destOrd="0" presId="urn:microsoft.com/office/officeart/2005/8/layout/vList2"/>
    <dgm:cxn modelId="{18598E8B-0B93-4F22-B185-B41E780B0B44}" type="presParOf" srcId="{B8CC7442-6BD8-4B87-B166-E65EFC3664A5}" destId="{2C220C34-5D41-4680-9DB2-7362DBF53316}" srcOrd="1"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789C64-2C9A-4782-87F6-F647BB5E61A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TW" altLang="en-US"/>
        </a:p>
      </dgm:t>
    </dgm:pt>
    <dgm:pt modelId="{46066F1F-A598-4D8D-8F0F-F82A8B5CEC5C}">
      <dgm:prSet phldrT="[文字]" custT="1"/>
      <dgm:spPr/>
      <dgm:t>
        <a:bodyPr/>
        <a:lstStyle/>
        <a:p>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4. Impact on the Industry</a:t>
          </a:r>
          <a:endParaRPr lang="zh-TW" altLang="en-US" sz="4400" b="1" dirty="0">
            <a:solidFill>
              <a:schemeClr val="bg1"/>
            </a:solidFill>
            <a:latin typeface="Nirmala UI" panose="020B0502040204020203" pitchFamily="34" charset="0"/>
            <a:cs typeface="Nirmala UI" panose="020B0502040204020203" pitchFamily="34" charset="0"/>
          </a:endParaRPr>
        </a:p>
      </dgm:t>
    </dgm:pt>
    <dgm:pt modelId="{CF2FA32F-3644-46C4-9D19-42C24E107149}" type="parTrans" cxnId="{9616332F-8D92-432C-838D-E62694CC806F}">
      <dgm:prSet/>
      <dgm:spPr/>
      <dgm:t>
        <a:bodyPr/>
        <a:lstStyle/>
        <a:p>
          <a:endParaRPr lang="zh-TW" altLang="en-US"/>
        </a:p>
      </dgm:t>
    </dgm:pt>
    <dgm:pt modelId="{CC615E5E-F93D-423B-8177-66D028135FC0}" type="sibTrans" cxnId="{9616332F-8D92-432C-838D-E62694CC806F}">
      <dgm:prSet/>
      <dgm:spPr/>
      <dgm:t>
        <a:bodyPr/>
        <a:lstStyle/>
        <a:p>
          <a:endParaRPr lang="zh-TW" altLang="en-US"/>
        </a:p>
      </dgm:t>
    </dgm:pt>
    <dgm:pt modelId="{AE1BF6F3-AD95-4DC6-A361-02E765A83C41}">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Changes in labor dynamics</a:t>
          </a:r>
        </a:p>
      </dgm:t>
    </dgm:pt>
    <dgm:pt modelId="{4657FD21-83F2-4DA1-B589-22A07A72B600}" type="parTrans" cxnId="{54017A4D-D73A-40D3-B68D-98169902981E}">
      <dgm:prSet/>
      <dgm:spPr/>
      <dgm:t>
        <a:bodyPr/>
        <a:lstStyle/>
        <a:p>
          <a:endParaRPr lang="zh-TW" altLang="en-US"/>
        </a:p>
      </dgm:t>
    </dgm:pt>
    <dgm:pt modelId="{92BE07CE-286B-45E0-B105-BD3F3CBA57BA}" type="sibTrans" cxnId="{54017A4D-D73A-40D3-B68D-98169902981E}">
      <dgm:prSet/>
      <dgm:spPr/>
      <dgm:t>
        <a:bodyPr/>
        <a:lstStyle/>
        <a:p>
          <a:endParaRPr lang="zh-TW" altLang="en-US"/>
        </a:p>
      </dgm:t>
    </dgm:pt>
    <dgm:pt modelId="{82B1851E-5B0F-4B7A-BFD1-EBF0C50C0E38}">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New production methods</a:t>
          </a:r>
        </a:p>
      </dgm:t>
    </dgm:pt>
    <dgm:pt modelId="{E2DBDE3D-3D0A-4AA3-BF7A-2D196F028D21}" type="parTrans" cxnId="{4EADA0BB-2C81-429E-94D9-2384412C067C}">
      <dgm:prSet/>
      <dgm:spPr/>
      <dgm:t>
        <a:bodyPr/>
        <a:lstStyle/>
        <a:p>
          <a:endParaRPr lang="zh-TW" altLang="en-US"/>
        </a:p>
      </dgm:t>
    </dgm:pt>
    <dgm:pt modelId="{96A03C8F-14CC-4097-B6DA-9E01EA8D566A}" type="sibTrans" cxnId="{4EADA0BB-2C81-429E-94D9-2384412C067C}">
      <dgm:prSet/>
      <dgm:spPr/>
      <dgm:t>
        <a:bodyPr/>
        <a:lstStyle/>
        <a:p>
          <a:endParaRPr lang="zh-TW" altLang="en-US"/>
        </a:p>
      </dgm:t>
    </dgm:pt>
    <dgm:pt modelId="{8330F36D-6E7E-49CB-AD21-0965BD8323EC}">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Transformation of global supply chains</a:t>
          </a:r>
        </a:p>
      </dgm:t>
    </dgm:pt>
    <dgm:pt modelId="{CB647C39-8817-4904-B233-F79E8A91783F}" type="parTrans" cxnId="{D326DA22-CB27-4629-BAFD-A44DEDD298F9}">
      <dgm:prSet/>
      <dgm:spPr/>
      <dgm:t>
        <a:bodyPr/>
        <a:lstStyle/>
        <a:p>
          <a:endParaRPr lang="zh-TW" altLang="en-US"/>
        </a:p>
      </dgm:t>
    </dgm:pt>
    <dgm:pt modelId="{F9E0E26E-5367-40E7-B576-6F03E0CB772D}" type="sibTrans" cxnId="{D326DA22-CB27-4629-BAFD-A44DEDD298F9}">
      <dgm:prSet/>
      <dgm:spPr/>
      <dgm:t>
        <a:bodyPr/>
        <a:lstStyle/>
        <a:p>
          <a:endParaRPr lang="zh-TW" altLang="en-US"/>
        </a:p>
      </dgm:t>
    </dgm:pt>
    <dgm:pt modelId="{B8CC7442-6BD8-4B87-B166-E65EFC3664A5}" type="pres">
      <dgm:prSet presAssocID="{C3789C64-2C9A-4782-87F6-F647BB5E61AA}" presName="linear" presStyleCnt="0">
        <dgm:presLayoutVars>
          <dgm:animLvl val="lvl"/>
          <dgm:resizeHandles val="exact"/>
        </dgm:presLayoutVars>
      </dgm:prSet>
      <dgm:spPr/>
    </dgm:pt>
    <dgm:pt modelId="{F790D543-750F-4C1F-BE02-9B965024BCD5}" type="pres">
      <dgm:prSet presAssocID="{46066F1F-A598-4D8D-8F0F-F82A8B5CEC5C}" presName="parentText" presStyleLbl="node1" presStyleIdx="0" presStyleCnt="1" custScaleX="74018" custLinFactNeighborX="-12991" custLinFactNeighborY="-17156">
        <dgm:presLayoutVars>
          <dgm:chMax val="0"/>
          <dgm:bulletEnabled val="1"/>
        </dgm:presLayoutVars>
      </dgm:prSet>
      <dgm:spPr/>
    </dgm:pt>
    <dgm:pt modelId="{7E2E07D0-6F2C-4B2F-B0B6-530F431F5464}" type="pres">
      <dgm:prSet presAssocID="{46066F1F-A598-4D8D-8F0F-F82A8B5CEC5C}" presName="childText" presStyleLbl="revTx" presStyleIdx="0" presStyleCnt="1">
        <dgm:presLayoutVars>
          <dgm:bulletEnabled val="1"/>
        </dgm:presLayoutVars>
      </dgm:prSet>
      <dgm:spPr/>
    </dgm:pt>
  </dgm:ptLst>
  <dgm:cxnLst>
    <dgm:cxn modelId="{D326DA22-CB27-4629-BAFD-A44DEDD298F9}" srcId="{46066F1F-A598-4D8D-8F0F-F82A8B5CEC5C}" destId="{8330F36D-6E7E-49CB-AD21-0965BD8323EC}" srcOrd="2" destOrd="0" parTransId="{CB647C39-8817-4904-B233-F79E8A91783F}" sibTransId="{F9E0E26E-5367-40E7-B576-6F03E0CB772D}"/>
    <dgm:cxn modelId="{9616332F-8D92-432C-838D-E62694CC806F}" srcId="{C3789C64-2C9A-4782-87F6-F647BB5E61AA}" destId="{46066F1F-A598-4D8D-8F0F-F82A8B5CEC5C}" srcOrd="0" destOrd="0" parTransId="{CF2FA32F-3644-46C4-9D19-42C24E107149}" sibTransId="{CC615E5E-F93D-423B-8177-66D028135FC0}"/>
    <dgm:cxn modelId="{810D045D-5C4F-4485-9BD3-CAE8F9174695}" type="presOf" srcId="{AE1BF6F3-AD95-4DC6-A361-02E765A83C41}" destId="{7E2E07D0-6F2C-4B2F-B0B6-530F431F5464}" srcOrd="0" destOrd="0" presId="urn:microsoft.com/office/officeart/2005/8/layout/vList2"/>
    <dgm:cxn modelId="{54017A4D-D73A-40D3-B68D-98169902981E}" srcId="{46066F1F-A598-4D8D-8F0F-F82A8B5CEC5C}" destId="{AE1BF6F3-AD95-4DC6-A361-02E765A83C41}" srcOrd="0" destOrd="0" parTransId="{4657FD21-83F2-4DA1-B589-22A07A72B600}" sibTransId="{92BE07CE-286B-45E0-B105-BD3F3CBA57BA}"/>
    <dgm:cxn modelId="{74A1186E-155A-4062-B8E3-9081002C312B}" type="presOf" srcId="{82B1851E-5B0F-4B7A-BFD1-EBF0C50C0E38}" destId="{7E2E07D0-6F2C-4B2F-B0B6-530F431F5464}" srcOrd="0" destOrd="1" presId="urn:microsoft.com/office/officeart/2005/8/layout/vList2"/>
    <dgm:cxn modelId="{4EADA0BB-2C81-429E-94D9-2384412C067C}" srcId="{46066F1F-A598-4D8D-8F0F-F82A8B5CEC5C}" destId="{82B1851E-5B0F-4B7A-BFD1-EBF0C50C0E38}" srcOrd="1" destOrd="0" parTransId="{E2DBDE3D-3D0A-4AA3-BF7A-2D196F028D21}" sibTransId="{96A03C8F-14CC-4097-B6DA-9E01EA8D566A}"/>
    <dgm:cxn modelId="{ECBAB7C2-7E61-429A-9D06-CD6A7C0DE666}" type="presOf" srcId="{C3789C64-2C9A-4782-87F6-F647BB5E61AA}" destId="{B8CC7442-6BD8-4B87-B166-E65EFC3664A5}" srcOrd="0" destOrd="0" presId="urn:microsoft.com/office/officeart/2005/8/layout/vList2"/>
    <dgm:cxn modelId="{4235BCD7-083E-4D6B-A777-55A0FDEA7E89}" type="presOf" srcId="{8330F36D-6E7E-49CB-AD21-0965BD8323EC}" destId="{7E2E07D0-6F2C-4B2F-B0B6-530F431F5464}" srcOrd="0" destOrd="2" presId="urn:microsoft.com/office/officeart/2005/8/layout/vList2"/>
    <dgm:cxn modelId="{489AA5FE-0163-4A3C-9AB4-B4492D03CB5E}" type="presOf" srcId="{46066F1F-A598-4D8D-8F0F-F82A8B5CEC5C}" destId="{F790D543-750F-4C1F-BE02-9B965024BCD5}" srcOrd="0" destOrd="0" presId="urn:microsoft.com/office/officeart/2005/8/layout/vList2"/>
    <dgm:cxn modelId="{15A52144-C326-4FC6-ACE3-F091E6FFD94E}" type="presParOf" srcId="{B8CC7442-6BD8-4B87-B166-E65EFC3664A5}" destId="{F790D543-750F-4C1F-BE02-9B965024BCD5}" srcOrd="0" destOrd="0" presId="urn:microsoft.com/office/officeart/2005/8/layout/vList2"/>
    <dgm:cxn modelId="{D9F9B5F0-14AD-4FD3-A320-65DA4CF62AD1}" type="presParOf" srcId="{B8CC7442-6BD8-4B87-B166-E65EFC3664A5}" destId="{7E2E07D0-6F2C-4B2F-B0B6-530F431F5464}" srcOrd="1"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DFEE20-47A6-4EC8-AC0C-B71126E90436}"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zh-TW" altLang="en-US"/>
        </a:p>
      </dgm:t>
    </dgm:pt>
    <dgm:pt modelId="{A3828F4C-BAD0-44A0-BC24-DD68738749B7}" type="pres">
      <dgm:prSet presAssocID="{B7DFEE20-47A6-4EC8-AC0C-B71126E90436}" presName="vert0" presStyleCnt="0">
        <dgm:presLayoutVars>
          <dgm:dir/>
          <dgm:animOne val="branch"/>
          <dgm:animLvl val="lvl"/>
        </dgm:presLayoutVars>
      </dgm:prSet>
      <dgm:spPr/>
    </dgm:pt>
  </dgm:ptLst>
  <dgm:cxnLst>
    <dgm:cxn modelId="{0A045600-9B5B-4451-8967-956B7316B590}" type="presOf" srcId="{B7DFEE20-47A6-4EC8-AC0C-B71126E90436}" destId="{A3828F4C-BAD0-44A0-BC24-DD68738749B7}" srcOrd="0" destOrd="0" presId="urn:microsoft.com/office/officeart/2008/layout/Line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0D543-750F-4C1F-BE02-9B965024BCD5}">
      <dsp:nvSpPr>
        <dsp:cNvPr id="0" name=""/>
        <dsp:cNvSpPr/>
      </dsp:nvSpPr>
      <dsp:spPr>
        <a:xfrm>
          <a:off x="0" y="1829148"/>
          <a:ext cx="9670732" cy="1216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i="0" kern="1200" dirty="0">
              <a:latin typeface="Nirmala UI" panose="020B0502040204020203" pitchFamily="34" charset="0"/>
              <a:ea typeface="Nirmala UI" panose="020B0502040204020203" pitchFamily="34" charset="0"/>
              <a:cs typeface="Nirmala UI" panose="020B0502040204020203" pitchFamily="34" charset="0"/>
            </a:rPr>
            <a:t>1. Evolution of Manufacturing</a:t>
          </a:r>
          <a:endParaRPr lang="zh-TW" altLang="en-US" sz="4400" kern="1200" dirty="0">
            <a:latin typeface="Nirmala UI" panose="020B0502040204020203" pitchFamily="34" charset="0"/>
            <a:cs typeface="Nirmala UI" panose="020B0502040204020203" pitchFamily="34" charset="0"/>
          </a:endParaRPr>
        </a:p>
      </dsp:txBody>
      <dsp:txXfrm>
        <a:off x="59399" y="1888547"/>
        <a:ext cx="9551934" cy="1098002"/>
      </dsp:txXfrm>
    </dsp:sp>
    <dsp:sp modelId="{94387E9C-0998-4378-BB05-4922DEA426E6}">
      <dsp:nvSpPr>
        <dsp:cNvPr id="0" name=""/>
        <dsp:cNvSpPr/>
      </dsp:nvSpPr>
      <dsp:spPr>
        <a:xfrm>
          <a:off x="0" y="3461449"/>
          <a:ext cx="11499498" cy="242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109" tIns="55880" rIns="312928" bIns="55880" numCol="1" spcCol="1270" anchor="t" anchorCtr="0">
          <a:noAutofit/>
        </a:bodyPr>
        <a:lstStyle/>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Key part of modern economies</a:t>
          </a:r>
        </a:p>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Changed significantly over centuries</a:t>
          </a:r>
        </a:p>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Driven by various industrial revolutions</a:t>
          </a:r>
        </a:p>
      </dsp:txBody>
      <dsp:txXfrm>
        <a:off x="0" y="3461449"/>
        <a:ext cx="11499498" cy="2421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0D543-750F-4C1F-BE02-9B965024BCD5}">
      <dsp:nvSpPr>
        <dsp:cNvPr id="0" name=""/>
        <dsp:cNvSpPr/>
      </dsp:nvSpPr>
      <dsp:spPr>
        <a:xfrm>
          <a:off x="0" y="1829138"/>
          <a:ext cx="9821392" cy="1216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i="0" kern="1200" dirty="0">
              <a:latin typeface="Nirmala UI" panose="020B0502040204020203" pitchFamily="34" charset="0"/>
              <a:ea typeface="Nirmala UI" panose="020B0502040204020203" pitchFamily="34" charset="0"/>
              <a:cs typeface="Nirmala UI" panose="020B0502040204020203" pitchFamily="34" charset="0"/>
            </a:rPr>
            <a:t>2. The Fourth Industrial Revolution</a:t>
          </a:r>
          <a:endParaRPr lang="zh-TW" altLang="en-US" sz="4400" kern="1200" dirty="0">
            <a:latin typeface="Nirmala UI" panose="020B0502040204020203" pitchFamily="34" charset="0"/>
            <a:cs typeface="Nirmala UI" panose="020B0502040204020203" pitchFamily="34" charset="0"/>
          </a:endParaRPr>
        </a:p>
      </dsp:txBody>
      <dsp:txXfrm>
        <a:off x="59399" y="1888537"/>
        <a:ext cx="9702594" cy="1098002"/>
      </dsp:txXfrm>
    </dsp:sp>
    <dsp:sp modelId="{94387E9C-0998-4378-BB05-4922DEA426E6}">
      <dsp:nvSpPr>
        <dsp:cNvPr id="0" name=""/>
        <dsp:cNvSpPr/>
      </dsp:nvSpPr>
      <dsp:spPr>
        <a:xfrm>
          <a:off x="0" y="3225987"/>
          <a:ext cx="9821392" cy="2892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829" tIns="82550" rIns="462280" bIns="82550" numCol="1" spcCol="1270" anchor="t" anchorCtr="0">
          <a:noAutofit/>
        </a:bodyPr>
        <a:lstStyle/>
        <a:p>
          <a:pPr marL="285750" lvl="1" indent="-285750" algn="l" defTabSz="2266950">
            <a:lnSpc>
              <a:spcPct val="90000"/>
            </a:lnSpc>
            <a:spcBef>
              <a:spcPct val="0"/>
            </a:spcBef>
            <a:spcAft>
              <a:spcPct val="20000"/>
            </a:spcAft>
            <a:buFont typeface="Arial" panose="020B0604020202020204" pitchFamily="34" charset="0"/>
            <a:buChar char="•"/>
          </a:pPr>
          <a:r>
            <a:rPr lang="en-US" sz="51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AI</a:t>
          </a:r>
        </a:p>
        <a:p>
          <a:pPr marL="285750" lvl="1" indent="-285750" algn="l" defTabSz="2266950">
            <a:lnSpc>
              <a:spcPct val="90000"/>
            </a:lnSpc>
            <a:spcBef>
              <a:spcPct val="0"/>
            </a:spcBef>
            <a:spcAft>
              <a:spcPct val="20000"/>
            </a:spcAft>
            <a:buFont typeface="Arial" panose="020B0604020202020204" pitchFamily="34" charset="0"/>
            <a:buChar char="•"/>
          </a:pPr>
          <a:r>
            <a:rPr lang="en-US" sz="51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Big Data</a:t>
          </a:r>
        </a:p>
        <a:p>
          <a:pPr marL="285750" lvl="1" indent="-285750" algn="l" defTabSz="2266950">
            <a:lnSpc>
              <a:spcPct val="90000"/>
            </a:lnSpc>
            <a:spcBef>
              <a:spcPct val="0"/>
            </a:spcBef>
            <a:spcAft>
              <a:spcPct val="20000"/>
            </a:spcAft>
            <a:buChar char="•"/>
          </a:pPr>
          <a:r>
            <a:rPr lang="en-US" sz="51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Internet of Things (IoT)</a:t>
          </a:r>
          <a:endParaRPr lang="zh-TW" altLang="en-US" sz="5100" kern="1200"/>
        </a:p>
      </dsp:txBody>
      <dsp:txXfrm>
        <a:off x="0" y="3225987"/>
        <a:ext cx="9821392" cy="28928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0D543-750F-4C1F-BE02-9B965024BCD5}">
      <dsp:nvSpPr>
        <dsp:cNvPr id="0" name=""/>
        <dsp:cNvSpPr/>
      </dsp:nvSpPr>
      <dsp:spPr>
        <a:xfrm>
          <a:off x="0" y="1872484"/>
          <a:ext cx="9821392" cy="1216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i="0" kern="1200" dirty="0">
              <a:latin typeface="Nirmala UI" panose="020B0502040204020203" pitchFamily="34" charset="0"/>
              <a:ea typeface="Nirmala UI" panose="020B0502040204020203" pitchFamily="34" charset="0"/>
              <a:cs typeface="Nirmala UI" panose="020B0502040204020203" pitchFamily="34" charset="0"/>
            </a:rPr>
            <a:t>3. Drivers of Change</a:t>
          </a:r>
          <a:endParaRPr lang="zh-TW" altLang="en-US" sz="4400" b="1" kern="1200" dirty="0">
            <a:latin typeface="Nirmala UI" panose="020B0502040204020203" pitchFamily="34" charset="0"/>
            <a:cs typeface="Nirmala UI" panose="020B0502040204020203" pitchFamily="34" charset="0"/>
          </a:endParaRPr>
        </a:p>
      </dsp:txBody>
      <dsp:txXfrm>
        <a:off x="59399" y="1931883"/>
        <a:ext cx="9702594" cy="1098002"/>
      </dsp:txXfrm>
    </dsp:sp>
    <dsp:sp modelId="{2C220C34-5D41-4680-9DB2-7362DBF53316}">
      <dsp:nvSpPr>
        <dsp:cNvPr id="0" name=""/>
        <dsp:cNvSpPr/>
      </dsp:nvSpPr>
      <dsp:spPr>
        <a:xfrm>
          <a:off x="0" y="3326900"/>
          <a:ext cx="9821392" cy="269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829" tIns="60960" rIns="341376" bIns="60960" numCol="1" spcCol="1270" anchor="t" anchorCtr="0">
          <a:noAutofit/>
        </a:bodyPr>
        <a:lstStyle/>
        <a:p>
          <a:pPr marL="285750" lvl="1" indent="-285750" algn="l" defTabSz="2133600">
            <a:lnSpc>
              <a:spcPct val="90000"/>
            </a:lnSpc>
            <a:spcBef>
              <a:spcPct val="0"/>
            </a:spcBef>
            <a:spcAft>
              <a:spcPct val="20000"/>
            </a:spcAft>
            <a:buFont typeface="Arial" panose="020B0604020202020204" pitchFamily="34" charset="0"/>
            <a:buChar char="•"/>
          </a:pPr>
          <a:r>
            <a:rPr lang="en-US" sz="48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Cost-efficiency</a:t>
          </a:r>
        </a:p>
        <a:p>
          <a:pPr marL="285750" lvl="1" indent="-285750" algn="l" defTabSz="2133600">
            <a:lnSpc>
              <a:spcPct val="90000"/>
            </a:lnSpc>
            <a:spcBef>
              <a:spcPct val="0"/>
            </a:spcBef>
            <a:spcAft>
              <a:spcPct val="20000"/>
            </a:spcAft>
            <a:buFont typeface="Arial" panose="020B0604020202020204" pitchFamily="34" charset="0"/>
            <a:buChar char="•"/>
          </a:pPr>
          <a:r>
            <a:rPr lang="en-US" sz="48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Environmental sustainability</a:t>
          </a:r>
        </a:p>
        <a:p>
          <a:pPr marL="285750" lvl="1" indent="-285750" algn="l" defTabSz="2133600">
            <a:lnSpc>
              <a:spcPct val="90000"/>
            </a:lnSpc>
            <a:spcBef>
              <a:spcPct val="0"/>
            </a:spcBef>
            <a:spcAft>
              <a:spcPct val="20000"/>
            </a:spcAft>
            <a:buFont typeface="Arial" panose="020B0604020202020204" pitchFamily="34" charset="0"/>
            <a:buChar char="•"/>
          </a:pPr>
          <a:r>
            <a:rPr lang="en-US" sz="48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Climate concerns</a:t>
          </a:r>
        </a:p>
      </dsp:txBody>
      <dsp:txXfrm>
        <a:off x="0" y="3326900"/>
        <a:ext cx="9821392" cy="2691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0D543-750F-4C1F-BE02-9B965024BCD5}">
      <dsp:nvSpPr>
        <dsp:cNvPr id="0" name=""/>
        <dsp:cNvSpPr/>
      </dsp:nvSpPr>
      <dsp:spPr>
        <a:xfrm>
          <a:off x="0" y="1829148"/>
          <a:ext cx="8455296" cy="1216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4. Impact on the Industry</a:t>
          </a:r>
          <a:endParaRPr lang="zh-TW" altLang="en-US" sz="4400" b="1" kern="1200" dirty="0">
            <a:solidFill>
              <a:schemeClr val="bg1"/>
            </a:solidFill>
            <a:latin typeface="Nirmala UI" panose="020B0502040204020203" pitchFamily="34" charset="0"/>
            <a:cs typeface="Nirmala UI" panose="020B0502040204020203" pitchFamily="34" charset="0"/>
          </a:endParaRPr>
        </a:p>
      </dsp:txBody>
      <dsp:txXfrm>
        <a:off x="59399" y="1888547"/>
        <a:ext cx="8336498" cy="1098002"/>
      </dsp:txXfrm>
    </dsp:sp>
    <dsp:sp modelId="{7E2E07D0-6F2C-4B2F-B0B6-530F431F5464}">
      <dsp:nvSpPr>
        <dsp:cNvPr id="0" name=""/>
        <dsp:cNvSpPr/>
      </dsp:nvSpPr>
      <dsp:spPr>
        <a:xfrm>
          <a:off x="0" y="3461449"/>
          <a:ext cx="11423298" cy="242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690" tIns="55880" rIns="312928" bIns="55880" numCol="1" spcCol="1270" anchor="t" anchorCtr="0">
          <a:noAutofit/>
        </a:bodyPr>
        <a:lstStyle/>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Changes in labor dynamics</a:t>
          </a:r>
        </a:p>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New production methods</a:t>
          </a:r>
        </a:p>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Transformation of global supply chains</a:t>
          </a:r>
        </a:p>
      </dsp:txBody>
      <dsp:txXfrm>
        <a:off x="0" y="3461449"/>
        <a:ext cx="11423298" cy="24219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F26AB-5D8E-4BC3-8FA1-A3032ACC3E44}" type="datetimeFigureOut">
              <a:rPr lang="zh-TW" altLang="en-US" smtClean="0"/>
              <a:t>2024/5/20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6DE3D9-9EFC-4271-A10C-50293E967825}" type="slidenum">
              <a:rPr lang="zh-TW" altLang="en-US" smtClean="0"/>
              <a:t>‹#›</a:t>
            </a:fld>
            <a:endParaRPr lang="zh-TW" altLang="en-US"/>
          </a:p>
        </p:txBody>
      </p:sp>
    </p:spTree>
    <p:extLst>
      <p:ext uri="{BB962C8B-B14F-4D97-AF65-F5344CB8AC3E}">
        <p14:creationId xmlns:p14="http://schemas.microsoft.com/office/powerpoint/2010/main" val="2916337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https://ieeexplore-ieee-org.ntust.idm.oclc.org/document/10463265</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a:t>
            </a:fld>
            <a:endParaRPr lang="zh-TW" altLang="en-US"/>
          </a:p>
        </p:txBody>
      </p:sp>
    </p:spTree>
    <p:extLst>
      <p:ext uri="{BB962C8B-B14F-4D97-AF65-F5344CB8AC3E}">
        <p14:creationId xmlns:p14="http://schemas.microsoft.com/office/powerpoint/2010/main" val="1261402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14</a:t>
            </a:fld>
            <a:endParaRPr lang="zh-TW" altLang="en-US"/>
          </a:p>
        </p:txBody>
      </p:sp>
    </p:spTree>
    <p:extLst>
      <p:ext uri="{BB962C8B-B14F-4D97-AF65-F5344CB8AC3E}">
        <p14:creationId xmlns:p14="http://schemas.microsoft.com/office/powerpoint/2010/main" val="1446937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lnSpc>
                <a:spcPts val="10341"/>
              </a:lnSpc>
            </a:pPr>
            <a:r>
              <a:rPr lang="en-US" altLang="zh-TW" dirty="0"/>
              <a:t>This is our syllabus, we will talk about introduction</a:t>
            </a:r>
          </a:p>
          <a:p>
            <a:pPr algn="l">
              <a:lnSpc>
                <a:spcPts val="10341"/>
              </a:lnSpc>
            </a:pPr>
            <a:r>
              <a:rPr lang="en-US" altLang="zh-TW" dirty="0"/>
              <a:t> literature review </a:t>
            </a:r>
          </a:p>
          <a:p>
            <a:pPr algn="l">
              <a:lnSpc>
                <a:spcPts val="10341"/>
              </a:lnSpc>
            </a:pPr>
            <a:r>
              <a:rPr lang="en-US" altLang="zh-TW" dirty="0"/>
              <a:t>discussion </a:t>
            </a:r>
          </a:p>
          <a:p>
            <a:pPr algn="l">
              <a:lnSpc>
                <a:spcPts val="10341"/>
              </a:lnSpc>
            </a:pPr>
            <a:r>
              <a:rPr lang="en-US" altLang="zh-TW" dirty="0"/>
              <a:t>and conclusion.</a:t>
            </a:r>
            <a:endParaRPr lang="en-US" altLang="zh-TW" sz="1000" dirty="0">
              <a:solidFill>
                <a:srgbClr val="FFFFFF"/>
              </a:solidFill>
              <a:latin typeface="Codec Pro Bold"/>
            </a:endParaRPr>
          </a:p>
          <a:p>
            <a:pPr lvl="0"/>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2</a:t>
            </a:fld>
            <a:endParaRPr lang="zh-TW" altLang="en-US"/>
          </a:p>
        </p:txBody>
      </p:sp>
    </p:spTree>
    <p:extLst>
      <p:ext uri="{BB962C8B-B14F-4D97-AF65-F5344CB8AC3E}">
        <p14:creationId xmlns:p14="http://schemas.microsoft.com/office/powerpoint/2010/main" val="3252090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3</a:t>
            </a:fld>
            <a:endParaRPr lang="zh-TW" altLang="en-US"/>
          </a:p>
        </p:txBody>
      </p:sp>
    </p:spTree>
    <p:extLst>
      <p:ext uri="{BB962C8B-B14F-4D97-AF65-F5344CB8AC3E}">
        <p14:creationId xmlns:p14="http://schemas.microsoft.com/office/powerpoint/2010/main" val="2531955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First of all ,</a:t>
            </a:r>
          </a:p>
          <a:p>
            <a:r>
              <a:rPr lang="en-US" altLang="zh-TW" b="0" i="0" dirty="0">
                <a:solidFill>
                  <a:srgbClr val="0D0D0D"/>
                </a:solidFill>
                <a:effectLst/>
                <a:highlight>
                  <a:srgbClr val="FFFFFF"/>
                </a:highlight>
                <a:latin typeface="Söhne"/>
              </a:rPr>
              <a:t>Generative Artificial Intelligence, or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is revolutionizing the manufacturing industry.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is a class of artificial intelligence that can create new content, such as text, images, or sounds, by learning patterns from existing data. It's a breakthrough in computational intelligence, consisting of algorithms that generate new data patterns identical to accurate data.</a:t>
            </a:r>
          </a:p>
          <a:p>
            <a:r>
              <a:rPr lang="zh-TW" altLang="en-US" b="0" i="0" dirty="0">
                <a:solidFill>
                  <a:srgbClr val="0D0D0D"/>
                </a:solidFill>
                <a:effectLst/>
                <a:highlight>
                  <a:srgbClr val="FFFFFF"/>
                </a:highlight>
                <a:latin typeface="Söhne"/>
              </a:rPr>
              <a:t>生成式人工智能，或稱</a:t>
            </a:r>
            <a:r>
              <a:rPr lang="en-US" altLang="zh-TW" b="0" i="0" dirty="0" err="1">
                <a:solidFill>
                  <a:srgbClr val="0D0D0D"/>
                </a:solidFill>
                <a:effectLst/>
                <a:highlight>
                  <a:srgbClr val="FFFFFF"/>
                </a:highlight>
                <a:latin typeface="Söhne"/>
              </a:rPr>
              <a:t>GenAI</a:t>
            </a:r>
            <a:r>
              <a:rPr lang="zh-TW" altLang="en-US" b="0" i="0" dirty="0">
                <a:solidFill>
                  <a:srgbClr val="0D0D0D"/>
                </a:solidFill>
                <a:effectLst/>
                <a:highlight>
                  <a:srgbClr val="FFFFFF"/>
                </a:highlight>
                <a:latin typeface="Söhne"/>
              </a:rPr>
              <a:t>，如何革新製造業。</a:t>
            </a:r>
            <a:r>
              <a:rPr lang="en-US" altLang="zh-TW" b="0" i="0" dirty="0" err="1">
                <a:solidFill>
                  <a:srgbClr val="0D0D0D"/>
                </a:solidFill>
                <a:effectLst/>
                <a:highlight>
                  <a:srgbClr val="FFFFFF"/>
                </a:highlight>
                <a:latin typeface="Söhne"/>
              </a:rPr>
              <a:t>GenAI</a:t>
            </a:r>
            <a:r>
              <a:rPr lang="zh-TW" altLang="en-US" b="0" i="0" dirty="0">
                <a:solidFill>
                  <a:srgbClr val="0D0D0D"/>
                </a:solidFill>
                <a:effectLst/>
                <a:highlight>
                  <a:srgbClr val="FFFFFF"/>
                </a:highlight>
                <a:latin typeface="Söhne"/>
              </a:rPr>
              <a:t>是一種人工智能技術，能夠通過學習現有數據模式生成新的內容，如文本、圖像或聲音。這是一個計算智能的突破，包含能生成與真實數據模式相同的新數據的算法</a:t>
            </a:r>
            <a:endParaRPr lang="en-US" altLang="zh-TW" b="0" i="0" dirty="0">
              <a:solidFill>
                <a:srgbClr val="0D0D0D"/>
              </a:solidFill>
              <a:effectLst/>
              <a:highlight>
                <a:srgbClr val="FFFFFF"/>
              </a:highlight>
              <a:latin typeface="Söhne"/>
            </a:endParaRPr>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4</a:t>
            </a:fld>
            <a:endParaRPr lang="zh-TW" altLang="en-US"/>
          </a:p>
        </p:txBody>
      </p:sp>
    </p:spTree>
    <p:extLst>
      <p:ext uri="{BB962C8B-B14F-4D97-AF65-F5344CB8AC3E}">
        <p14:creationId xmlns:p14="http://schemas.microsoft.com/office/powerpoint/2010/main" val="3839894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b="0" i="0" dirty="0">
                <a:solidFill>
                  <a:srgbClr val="0D0D0D"/>
                </a:solidFill>
                <a:effectLst/>
                <a:highlight>
                  <a:srgbClr val="FFFFFF"/>
                </a:highlight>
                <a:latin typeface="Söhne"/>
              </a:rPr>
              <a:t>The manufacturing sector is a key part of modern economies and has changed a lot over the centuries due to various industrial revolutions. Each revolution brought new technologies, societal changes, and economic advancements.</a:t>
            </a:r>
          </a:p>
          <a:p>
            <a:pPr algn="l"/>
            <a:r>
              <a:rPr lang="zh-TW" altLang="en-US" b="0" i="0" dirty="0">
                <a:solidFill>
                  <a:srgbClr val="000000"/>
                </a:solidFill>
                <a:effectLst/>
                <a:highlight>
                  <a:srgbClr val="FAFAFA"/>
                </a:highlight>
                <a:latin typeface="system-ui"/>
              </a:rPr>
              <a:t>製造業是現代經濟的關鍵組成部分，幾個世紀以來，由於各種工業革命，製造業已經發生了很大變化。每一次革命都帶來了新技術、社會變革和經濟進步</a:t>
            </a:r>
            <a:r>
              <a:rPr lang="zh-TW" altLang="en-US" b="0" i="0" dirty="0">
                <a:solidFill>
                  <a:srgbClr val="0D0D0D"/>
                </a:solidFill>
                <a:effectLst/>
                <a:highlight>
                  <a:srgbClr val="FFFFFF"/>
                </a:highlight>
                <a:latin typeface="Söhne"/>
              </a:rPr>
              <a:t>。</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5</a:t>
            </a:fld>
            <a:endParaRPr lang="zh-TW" altLang="en-US"/>
          </a:p>
        </p:txBody>
      </p:sp>
    </p:spTree>
    <p:extLst>
      <p:ext uri="{BB962C8B-B14F-4D97-AF65-F5344CB8AC3E}">
        <p14:creationId xmlns:p14="http://schemas.microsoft.com/office/powerpoint/2010/main" val="944697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0D0D0D"/>
                </a:solidFill>
                <a:effectLst/>
                <a:highlight>
                  <a:srgbClr val="FFFFFF"/>
                </a:highlight>
                <a:latin typeface="Söhne"/>
              </a:rPr>
              <a:t>Right now, the industry is in the middle of the Fourth Industrial Revolution. This involves adopting digital technologies like AI, big data, and the Internet of Things (IoT).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D0D0D"/>
                </a:solidFill>
                <a:effectLst/>
                <a:highlight>
                  <a:srgbClr val="FFFFFF"/>
                </a:highlight>
                <a:latin typeface="Söhne"/>
              </a:rPr>
              <a:t>每一次工業革命都帶來了新技術、社會變革和經濟進步。現在，製造業正處於第四次工業革命之中，這包括採用人工智能、大數據和物聯網等數字技術。</a:t>
            </a:r>
            <a:endParaRPr lang="en-US" altLang="zh-TW" b="0" i="0" dirty="0">
              <a:solidFill>
                <a:srgbClr val="0D0D0D"/>
              </a:solidFill>
              <a:effectLst/>
              <a:highlight>
                <a:srgbClr val="FFFFFF"/>
              </a:highlight>
              <a:latin typeface="Söhne"/>
            </a:endParaRPr>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6</a:t>
            </a:fld>
            <a:endParaRPr lang="zh-TW" altLang="en-US"/>
          </a:p>
        </p:txBody>
      </p:sp>
    </p:spTree>
    <p:extLst>
      <p:ext uri="{BB962C8B-B14F-4D97-AF65-F5344CB8AC3E}">
        <p14:creationId xmlns:p14="http://schemas.microsoft.com/office/powerpoint/2010/main" val="2932962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Many top manufacturers are leading the way in digital transformation, but the entire industry is still catching up. This change is driven by the need to cut costs, be more environmentally sustainable, and address climate concerns.</a:t>
            </a:r>
          </a:p>
          <a:p>
            <a:r>
              <a:rPr lang="zh-TW" altLang="en-US" b="0" i="0" dirty="0">
                <a:solidFill>
                  <a:srgbClr val="000000"/>
                </a:solidFill>
                <a:effectLst/>
                <a:highlight>
                  <a:srgbClr val="FAFAFA"/>
                </a:highlight>
                <a:latin typeface="system-ui"/>
              </a:rPr>
              <a:t>許多頂級製造商在數位轉型方面處於領先地位，但整個行業仍在追趕中。這項變化是由削減成本、提高環境永續性和解決氣候問題的需求所推動的。</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7</a:t>
            </a:fld>
            <a:endParaRPr lang="zh-TW" altLang="en-US"/>
          </a:p>
        </p:txBody>
      </p:sp>
    </p:spTree>
    <p:extLst>
      <p:ext uri="{BB962C8B-B14F-4D97-AF65-F5344CB8AC3E}">
        <p14:creationId xmlns:p14="http://schemas.microsoft.com/office/powerpoint/2010/main" val="1414953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As a result, we are seeing significant shifts in how labor is managed, how products are made, and how global supply chains operate.</a:t>
            </a:r>
          </a:p>
          <a:p>
            <a:r>
              <a:rPr lang="zh-TW" altLang="en-US" b="0" i="0" dirty="0">
                <a:solidFill>
                  <a:srgbClr val="0D0D0D"/>
                </a:solidFill>
                <a:effectLst/>
                <a:highlight>
                  <a:srgbClr val="FFFFFF"/>
                </a:highlight>
                <a:latin typeface="Söhne"/>
              </a:rPr>
              <a:t>因此，我們看到勞動力管理、生產方式和全球供應鏈運作方面的重大轉變。</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8</a:t>
            </a:fld>
            <a:endParaRPr lang="zh-TW" altLang="en-US"/>
          </a:p>
        </p:txBody>
      </p:sp>
    </p:spTree>
    <p:extLst>
      <p:ext uri="{BB962C8B-B14F-4D97-AF65-F5344CB8AC3E}">
        <p14:creationId xmlns:p14="http://schemas.microsoft.com/office/powerpoint/2010/main" val="3935402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12</a:t>
            </a:fld>
            <a:endParaRPr lang="zh-TW" altLang="en-US"/>
          </a:p>
        </p:txBody>
      </p:sp>
    </p:spTree>
    <p:extLst>
      <p:ext uri="{BB962C8B-B14F-4D97-AF65-F5344CB8AC3E}">
        <p14:creationId xmlns:p14="http://schemas.microsoft.com/office/powerpoint/2010/main" val="1989190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png"/><Relationship Id="rId7" Type="http://schemas.openxmlformats.org/officeDocument/2006/relationships/image" Target="../media/image4.sv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2.svg"/><Relationship Id="rId9" Type="http://schemas.openxmlformats.org/officeDocument/2006/relationships/image" Target="../media/image6.svg"/></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svg"/><Relationship Id="rId4" Type="http://schemas.openxmlformats.org/officeDocument/2006/relationships/image" Target="../media/image13.svg"/><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4.jpeg"/><Relationship Id="rId7" Type="http://schemas.openxmlformats.org/officeDocument/2006/relationships/image" Target="../media/image4.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svg"/><Relationship Id="rId4" Type="http://schemas.openxmlformats.org/officeDocument/2006/relationships/image" Target="../media/image13.svg"/><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7.jpe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10" Type="http://schemas.openxmlformats.org/officeDocument/2006/relationships/image" Target="../media/image6.svg"/><Relationship Id="rId4" Type="http://schemas.openxmlformats.org/officeDocument/2006/relationships/image" Target="../media/image28.png"/><Relationship Id="rId9"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34.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3.png"/><Relationship Id="rId5" Type="http://schemas.openxmlformats.org/officeDocument/2006/relationships/image" Target="../media/image3.png"/><Relationship Id="rId10" Type="http://schemas.openxmlformats.org/officeDocument/2006/relationships/image" Target="../media/image32.svg"/><Relationship Id="rId4" Type="http://schemas.openxmlformats.org/officeDocument/2006/relationships/image" Target="../media/image13.svg"/><Relationship Id="rId9" Type="http://schemas.openxmlformats.org/officeDocument/2006/relationships/image" Target="../media/image31.png"/><Relationship Id="rId1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Colors" Target="../diagrams/colors5.xml"/><Relationship Id="rId3" Type="http://schemas.openxmlformats.org/officeDocument/2006/relationships/image" Target="../media/image38.png"/><Relationship Id="rId7" Type="http://schemas.openxmlformats.org/officeDocument/2006/relationships/image" Target="../media/image4.svg"/><Relationship Id="rId12" Type="http://schemas.openxmlformats.org/officeDocument/2006/relationships/diagramQuickStyle" Target="../diagrams/quickStyle5.xml"/><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Layout" Target="../diagrams/layout5.xml"/><Relationship Id="rId5" Type="http://schemas.openxmlformats.org/officeDocument/2006/relationships/image" Target="../media/image40.png"/><Relationship Id="rId10" Type="http://schemas.openxmlformats.org/officeDocument/2006/relationships/diagramData" Target="../diagrams/data5.xml"/><Relationship Id="rId4" Type="http://schemas.openxmlformats.org/officeDocument/2006/relationships/image" Target="../media/image39.svg"/><Relationship Id="rId9" Type="http://schemas.openxmlformats.org/officeDocument/2006/relationships/image" Target="../media/image6.svg"/><Relationship Id="rId14" Type="http://schemas.microsoft.com/office/2007/relationships/diagramDrawing" Target="../diagrams/drawing5.xml"/></Relationships>
</file>

<file path=ppt/slides/_rels/slide18.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3.png"/><Relationship Id="rId7"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10.jpe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8.png"/><Relationship Id="rId7" Type="http://schemas.openxmlformats.org/officeDocument/2006/relationships/image" Target="../media/image4.sv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image" Target="../media/image39.svg"/><Relationship Id="rId9" Type="http://schemas.openxmlformats.org/officeDocument/2006/relationships/image" Target="../media/image6.sv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7.jpe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0.jpeg"/><Relationship Id="rId4" Type="http://schemas.openxmlformats.org/officeDocument/2006/relationships/image" Target="../media/image3.pn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6.sv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jpeg"/><Relationship Id="rId7" Type="http://schemas.openxmlformats.org/officeDocument/2006/relationships/image" Target="../media/image4.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svg"/><Relationship Id="rId5" Type="http://schemas.openxmlformats.org/officeDocument/2006/relationships/image" Target="../media/image13.svg"/><Relationship Id="rId10"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jpeg"/><Relationship Id="rId7" Type="http://schemas.openxmlformats.org/officeDocument/2006/relationships/image" Target="../media/image6.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9.jpeg"/><Relationship Id="rId4" Type="http://schemas.openxmlformats.org/officeDocument/2006/relationships/image" Target="../media/image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diagramColors" Target="../diagrams/colors1.xml"/><Relationship Id="rId3" Type="http://schemas.openxmlformats.org/officeDocument/2006/relationships/image" Target="../media/image16.jpeg"/><Relationship Id="rId7" Type="http://schemas.openxmlformats.org/officeDocument/2006/relationships/image" Target="../media/image6.svg"/><Relationship Id="rId12"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Layout" Target="../diagrams/layout1.xml"/><Relationship Id="rId5" Type="http://schemas.openxmlformats.org/officeDocument/2006/relationships/image" Target="../media/image4.svg"/><Relationship Id="rId10" Type="http://schemas.openxmlformats.org/officeDocument/2006/relationships/diagramData" Target="../diagrams/data1.xml"/><Relationship Id="rId4" Type="http://schemas.openxmlformats.org/officeDocument/2006/relationships/image" Target="../media/image3.png"/><Relationship Id="rId9" Type="http://schemas.openxmlformats.org/officeDocument/2006/relationships/image" Target="../media/image18.png"/><Relationship Id="rId14"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diagramColors" Target="../diagrams/colors2.xml"/><Relationship Id="rId3" Type="http://schemas.openxmlformats.org/officeDocument/2006/relationships/image" Target="../media/image16.jpeg"/><Relationship Id="rId7" Type="http://schemas.openxmlformats.org/officeDocument/2006/relationships/image" Target="../media/image6.svg"/><Relationship Id="rId12" Type="http://schemas.openxmlformats.org/officeDocument/2006/relationships/diagramQuickStyle" Target="../diagrams/quickStyle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Layout" Target="../diagrams/layout2.xml"/><Relationship Id="rId5" Type="http://schemas.openxmlformats.org/officeDocument/2006/relationships/image" Target="../media/image4.svg"/><Relationship Id="rId10" Type="http://schemas.openxmlformats.org/officeDocument/2006/relationships/diagramData" Target="../diagrams/data2.xml"/><Relationship Id="rId4" Type="http://schemas.openxmlformats.org/officeDocument/2006/relationships/image" Target="../media/image3.png"/><Relationship Id="rId9" Type="http://schemas.openxmlformats.org/officeDocument/2006/relationships/image" Target="../media/image18.png"/><Relationship Id="rId14" Type="http://schemas.microsoft.com/office/2007/relationships/diagramDrawing" Target="../diagrams/drawing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diagramColors" Target="../diagrams/colors3.xml"/><Relationship Id="rId3" Type="http://schemas.openxmlformats.org/officeDocument/2006/relationships/image" Target="../media/image16.jpeg"/><Relationship Id="rId7" Type="http://schemas.openxmlformats.org/officeDocument/2006/relationships/image" Target="../media/image6.svg"/><Relationship Id="rId12" Type="http://schemas.openxmlformats.org/officeDocument/2006/relationships/diagramQuickStyle" Target="../diagrams/quickStyle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Layout" Target="../diagrams/layout3.xml"/><Relationship Id="rId5" Type="http://schemas.openxmlformats.org/officeDocument/2006/relationships/image" Target="../media/image4.svg"/><Relationship Id="rId10" Type="http://schemas.openxmlformats.org/officeDocument/2006/relationships/diagramData" Target="../diagrams/data3.xml"/><Relationship Id="rId4" Type="http://schemas.openxmlformats.org/officeDocument/2006/relationships/image" Target="../media/image3.png"/><Relationship Id="rId9" Type="http://schemas.openxmlformats.org/officeDocument/2006/relationships/image" Target="../media/image18.png"/><Relationship Id="rId14" Type="http://schemas.microsoft.com/office/2007/relationships/diagramDrawing" Target="../diagrams/drawing3.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diagramColors" Target="../diagrams/colors4.xml"/><Relationship Id="rId3" Type="http://schemas.openxmlformats.org/officeDocument/2006/relationships/image" Target="../media/image16.jpeg"/><Relationship Id="rId7" Type="http://schemas.openxmlformats.org/officeDocument/2006/relationships/image" Target="../media/image6.svg"/><Relationship Id="rId12" Type="http://schemas.openxmlformats.org/officeDocument/2006/relationships/diagramQuickStyle" Target="../diagrams/quickStyle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Layout" Target="../diagrams/layout4.xml"/><Relationship Id="rId5" Type="http://schemas.openxmlformats.org/officeDocument/2006/relationships/image" Target="../media/image4.svg"/><Relationship Id="rId10" Type="http://schemas.openxmlformats.org/officeDocument/2006/relationships/diagramData" Target="../diagrams/data4.xml"/><Relationship Id="rId4" Type="http://schemas.openxmlformats.org/officeDocument/2006/relationships/image" Target="../media/image3.png"/><Relationship Id="rId9" Type="http://schemas.openxmlformats.org/officeDocument/2006/relationships/image" Target="../media/image18.png"/><Relationship Id="rId14" Type="http://schemas.microsoft.com/office/2007/relationships/diagramDrawing" Target="../diagrams/drawing4.xml"/></Relationships>
</file>

<file path=ppt/slides/_rels/slide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svg"/><Relationship Id="rId4" Type="http://schemas.openxmlformats.org/officeDocument/2006/relationships/image" Target="../media/image13.sv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endParaRPr lang="zh-TW" altLang="en-US" dirty="0"/>
          </a:p>
        </p:txBody>
      </p:sp>
      <p:sp>
        <p:nvSpPr>
          <p:cNvPr id="3" name="Freeform 3"/>
          <p:cNvSpPr/>
          <p:nvPr/>
        </p:nvSpPr>
        <p:spPr>
          <a:xfrm flipH="1" flipV="1">
            <a:off x="-4343400" y="-825227"/>
            <a:ext cx="11112227" cy="11112227"/>
          </a:xfrm>
          <a:custGeom>
            <a:avLst/>
            <a:gdLst/>
            <a:ahLst/>
            <a:cxnLst/>
            <a:rect l="l" t="t" r="r" b="b"/>
            <a:pathLst>
              <a:path w="11112227" h="11112227">
                <a:moveTo>
                  <a:pt x="11112226" y="11112227"/>
                </a:moveTo>
                <a:lnTo>
                  <a:pt x="0" y="11112227"/>
                </a:lnTo>
                <a:lnTo>
                  <a:pt x="0" y="0"/>
                </a:lnTo>
                <a:lnTo>
                  <a:pt x="11112226" y="0"/>
                </a:lnTo>
                <a:lnTo>
                  <a:pt x="11112226" y="11112227"/>
                </a:lnTo>
                <a:close/>
              </a:path>
            </a:pathLst>
          </a:custGeom>
          <a:blipFill>
            <a:blip r:embed="rId4">
              <a:alphaModFix amt="23000"/>
            </a:blip>
            <a:stretch>
              <a:fillRect/>
            </a:stretch>
          </a:blipFill>
        </p:spPr>
        <p:txBody>
          <a:bodyPr/>
          <a:lstStyle/>
          <a:p>
            <a:endParaRPr lang="zh-TW" altLang="en-US"/>
          </a:p>
        </p:txBody>
      </p:sp>
      <p:sp>
        <p:nvSpPr>
          <p:cNvPr id="4" name="Freeform 4"/>
          <p:cNvSpPr/>
          <p:nvPr/>
        </p:nvSpPr>
        <p:spPr>
          <a:xfrm>
            <a:off x="3106320" y="943019"/>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a:off x="2942978"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723900" y="2517812"/>
            <a:ext cx="16840200" cy="3962623"/>
          </a:xfrm>
          <a:prstGeom prst="rect">
            <a:avLst/>
          </a:prstGeom>
        </p:spPr>
        <p:txBody>
          <a:bodyPr wrap="square" lIns="0" tIns="0" rIns="0" bIns="0" rtlCol="0" anchor="t">
            <a:spAutoFit/>
          </a:bodyPr>
          <a:lstStyle/>
          <a:p>
            <a:pPr algn="l">
              <a:lnSpc>
                <a:spcPts val="10341"/>
              </a:lnSpc>
            </a:pPr>
            <a:r>
              <a:rPr lang="en-US" sz="6000" dirty="0">
                <a:solidFill>
                  <a:srgbClr val="FFFFFF"/>
                </a:solidFill>
                <a:latin typeface="Codec Pro Bold"/>
              </a:rPr>
              <a:t>Harnessing</a:t>
            </a:r>
            <a:r>
              <a:rPr lang="en-US" sz="4500" dirty="0">
                <a:solidFill>
                  <a:srgbClr val="FFFFFF"/>
                </a:solidFill>
                <a:latin typeface="Codec Pro Bold"/>
              </a:rPr>
              <a:t> </a:t>
            </a:r>
            <a:r>
              <a:rPr lang="en-US" altLang="zh-TW" sz="9600" dirty="0">
                <a:solidFill>
                  <a:srgbClr val="FFFFFF"/>
                </a:solidFill>
                <a:latin typeface="Codec Pro Bold"/>
              </a:rPr>
              <a:t> </a:t>
            </a:r>
          </a:p>
          <a:p>
            <a:pPr algn="l">
              <a:lnSpc>
                <a:spcPts val="10341"/>
              </a:lnSpc>
            </a:pPr>
            <a:r>
              <a:rPr lang="en-US" sz="6600" dirty="0">
                <a:solidFill>
                  <a:srgbClr val="FFFFFF"/>
                </a:solidFill>
                <a:latin typeface="Codec Pro Bold"/>
              </a:rPr>
              <a:t>Generative</a:t>
            </a:r>
            <a:r>
              <a:rPr lang="en-US" altLang="zh-TW" sz="9600" dirty="0">
                <a:solidFill>
                  <a:srgbClr val="FFFFFF"/>
                </a:solidFill>
                <a:latin typeface="Codec Pro Bold"/>
              </a:rPr>
              <a:t> </a:t>
            </a:r>
            <a:r>
              <a:rPr lang="en-US" sz="6600" dirty="0">
                <a:solidFill>
                  <a:srgbClr val="FFFFFF"/>
                </a:solidFill>
                <a:latin typeface="Codec Pro Bold"/>
              </a:rPr>
              <a:t>AI </a:t>
            </a:r>
            <a:r>
              <a:rPr lang="en-US" sz="4500" dirty="0">
                <a:solidFill>
                  <a:srgbClr val="FFFFFF"/>
                </a:solidFill>
                <a:latin typeface="Codec Pro Bold"/>
              </a:rPr>
              <a:t>for </a:t>
            </a:r>
            <a:r>
              <a:rPr lang="en-US" sz="6600" dirty="0">
                <a:solidFill>
                  <a:srgbClr val="FFFFFF"/>
                </a:solidFill>
                <a:latin typeface="Codec Pro Bold"/>
              </a:rPr>
              <a:t>Manufacturing</a:t>
            </a:r>
            <a:r>
              <a:rPr lang="en-US" altLang="zh-TW" sz="9600" dirty="0">
                <a:solidFill>
                  <a:srgbClr val="FFFFFF"/>
                </a:solidFill>
                <a:latin typeface="Codec Pro Bold"/>
              </a:rPr>
              <a:t> </a:t>
            </a:r>
            <a:r>
              <a:rPr lang="en-US" sz="4500" dirty="0">
                <a:solidFill>
                  <a:srgbClr val="FFFFFF"/>
                </a:solidFill>
                <a:latin typeface="Codec Pro Bold"/>
              </a:rPr>
              <a:t>Innovation</a:t>
            </a:r>
            <a:r>
              <a:rPr lang="en-US" sz="6600" dirty="0">
                <a:solidFill>
                  <a:srgbClr val="FFFFFF"/>
                </a:solidFill>
                <a:latin typeface="Codec Pro Bold"/>
              </a:rPr>
              <a:t>:</a:t>
            </a:r>
            <a:r>
              <a:rPr lang="en-US" sz="4500" dirty="0">
                <a:solidFill>
                  <a:srgbClr val="FFFFFF"/>
                </a:solidFill>
                <a:latin typeface="Codec Pro Bold"/>
              </a:rPr>
              <a:t> </a:t>
            </a:r>
          </a:p>
          <a:p>
            <a:pPr algn="l">
              <a:lnSpc>
                <a:spcPts val="10341"/>
              </a:lnSpc>
            </a:pPr>
            <a:r>
              <a:rPr lang="en-US" sz="6600" dirty="0">
                <a:solidFill>
                  <a:srgbClr val="FFFFFF"/>
                </a:solidFill>
                <a:latin typeface="Codec Pro Bold"/>
              </a:rPr>
              <a:t>Applications</a:t>
            </a:r>
            <a:r>
              <a:rPr lang="en-US" altLang="zh-TW" sz="9600" dirty="0">
                <a:solidFill>
                  <a:srgbClr val="FFFFFF"/>
                </a:solidFill>
                <a:latin typeface="Codec Pro Bold"/>
              </a:rPr>
              <a:t> </a:t>
            </a:r>
            <a:r>
              <a:rPr lang="en-US" sz="4500" dirty="0">
                <a:solidFill>
                  <a:srgbClr val="FFFFFF"/>
                </a:solidFill>
                <a:latin typeface="Codec Pro Bold"/>
              </a:rPr>
              <a:t>and</a:t>
            </a:r>
            <a:r>
              <a:rPr lang="en-US" altLang="zh-TW" sz="9600" dirty="0">
                <a:solidFill>
                  <a:srgbClr val="FFFFFF"/>
                </a:solidFill>
                <a:latin typeface="Codec Pro Bold"/>
              </a:rPr>
              <a:t> </a:t>
            </a:r>
            <a:r>
              <a:rPr lang="en-US" sz="7200" dirty="0">
                <a:solidFill>
                  <a:srgbClr val="FFFFFF"/>
                </a:solidFill>
                <a:latin typeface="Codec Pro Bold"/>
              </a:rPr>
              <a:t>Opportunities</a:t>
            </a:r>
            <a:endParaRPr lang="en-US" sz="4500" dirty="0">
              <a:solidFill>
                <a:srgbClr val="FFFFFF"/>
              </a:solidFill>
              <a:latin typeface="Codec Pro Bold"/>
            </a:endParaRPr>
          </a:p>
        </p:txBody>
      </p:sp>
      <p:sp>
        <p:nvSpPr>
          <p:cNvPr id="7" name="TextBox 7"/>
          <p:cNvSpPr txBox="1"/>
          <p:nvPr/>
        </p:nvSpPr>
        <p:spPr>
          <a:xfrm>
            <a:off x="3988608" y="1087774"/>
            <a:ext cx="2559121" cy="332783"/>
          </a:xfrm>
          <a:prstGeom prst="rect">
            <a:avLst/>
          </a:prstGeom>
        </p:spPr>
        <p:txBody>
          <a:bodyPr lIns="0" tIns="0" rIns="0" bIns="0" rtlCol="0" anchor="t">
            <a:spAutoFit/>
          </a:bodyPr>
          <a:lstStyle/>
          <a:p>
            <a:pPr algn="l">
              <a:lnSpc>
                <a:spcPts val="2659"/>
              </a:lnSpc>
              <a:spcBef>
                <a:spcPct val="0"/>
              </a:spcBef>
            </a:pPr>
            <a:r>
              <a:rPr lang="en-US" altLang="zh-TW" sz="1899" dirty="0">
                <a:solidFill>
                  <a:srgbClr val="FFFFFF"/>
                </a:solidFill>
                <a:latin typeface="League Spartan"/>
              </a:rPr>
              <a:t>AI</a:t>
            </a:r>
            <a:r>
              <a:rPr lang="zh-TW" altLang="en-US" sz="1899" dirty="0">
                <a:solidFill>
                  <a:srgbClr val="FFFFFF"/>
                </a:solidFill>
                <a:latin typeface="League Spartan"/>
              </a:rPr>
              <a:t>　</a:t>
            </a:r>
            <a:r>
              <a:rPr lang="en-US" sz="1899" dirty="0">
                <a:solidFill>
                  <a:srgbClr val="FFFFFF"/>
                </a:solidFill>
                <a:latin typeface="League Spartan"/>
              </a:rPr>
              <a:t>unlimited</a:t>
            </a:r>
          </a:p>
        </p:txBody>
      </p:sp>
      <p:sp>
        <p:nvSpPr>
          <p:cNvPr id="9" name="TextBox 9"/>
          <p:cNvSpPr txBox="1"/>
          <p:nvPr/>
        </p:nvSpPr>
        <p:spPr>
          <a:xfrm>
            <a:off x="3810000" y="8880521"/>
            <a:ext cx="3566883" cy="302968"/>
          </a:xfrm>
          <a:prstGeom prst="rect">
            <a:avLst/>
          </a:prstGeom>
        </p:spPr>
        <p:txBody>
          <a:bodyPr lIns="0" tIns="0" rIns="0" bIns="0" rtlCol="0" anchor="t">
            <a:spAutoFit/>
          </a:bodyPr>
          <a:lstStyle/>
          <a:p>
            <a:pPr algn="l">
              <a:lnSpc>
                <a:spcPts val="2520"/>
              </a:lnSpc>
              <a:spcBef>
                <a:spcPct val="0"/>
              </a:spcBef>
            </a:pPr>
            <a:r>
              <a:rPr lang="en-US" altLang="zh-TW" sz="1800" dirty="0">
                <a:solidFill>
                  <a:srgbClr val="FFFFFF"/>
                </a:solidFill>
                <a:latin typeface="Times New Roman" panose="02020603050405020304" pitchFamily="18" charset="0"/>
                <a:cs typeface="Times New Roman" panose="02020603050405020304" pitchFamily="18" charset="0"/>
              </a:rPr>
              <a:t>M11209202 </a:t>
            </a:r>
            <a:r>
              <a:rPr lang="zh-TW" altLang="en-US" sz="1800" dirty="0">
                <a:solidFill>
                  <a:srgbClr val="FFFFFF"/>
                </a:solidFill>
                <a:latin typeface="標楷體" panose="03000509000000000000" pitchFamily="65" charset="-120"/>
                <a:ea typeface="標楷體" panose="03000509000000000000" pitchFamily="65" charset="-120"/>
                <a:cs typeface="Times New Roman" panose="02020603050405020304" pitchFamily="18" charset="0"/>
              </a:rPr>
              <a:t>黃雅婄 </a:t>
            </a:r>
            <a:r>
              <a:rPr lang="en-US" altLang="zh-TW" sz="1800" dirty="0">
                <a:solidFill>
                  <a:srgbClr val="FFFFFF"/>
                </a:solidFill>
                <a:latin typeface="Times New Roman" panose="02020603050405020304" pitchFamily="18" charset="0"/>
                <a:cs typeface="Times New Roman" panose="02020603050405020304" pitchFamily="18" charset="0"/>
              </a:rPr>
              <a:t>Huang Ya Pei</a:t>
            </a:r>
            <a:endParaRPr lang="en-US" sz="1800"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zh-TW" altLang="en-US"/>
          </a:p>
        </p:txBody>
      </p:sp>
      <p:sp>
        <p:nvSpPr>
          <p:cNvPr id="3" name="Freeform 3"/>
          <p:cNvSpPr/>
          <p:nvPr/>
        </p:nvSpPr>
        <p:spPr>
          <a:xfrm>
            <a:off x="-4548933" y="2027215"/>
            <a:ext cx="8857462" cy="11413199"/>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1546146" y="2268151"/>
            <a:ext cx="6947432" cy="8485413"/>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5"/>
            <a:stretch>
              <a:fillRect/>
            </a:stretch>
          </a:blipFill>
        </p:spPr>
        <p:txBody>
          <a:bodyPr/>
          <a:lstStyle/>
          <a:p>
            <a:endParaRPr lang="zh-TW" altLang="en-US"/>
          </a:p>
        </p:txBody>
      </p:sp>
      <p:sp>
        <p:nvSpPr>
          <p:cNvPr id="5" name="Freeform 5"/>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p:nvPr/>
        </p:nvSpPr>
        <p:spPr>
          <a:xfrm>
            <a:off x="2328016" y="2474807"/>
            <a:ext cx="8529915" cy="2889030"/>
          </a:xfrm>
          <a:prstGeom prst="rect">
            <a:avLst/>
          </a:prstGeom>
        </p:spPr>
        <p:txBody>
          <a:bodyPr lIns="0" tIns="0" rIns="0" bIns="0" rtlCol="0" anchor="t">
            <a:spAutoFit/>
          </a:bodyPr>
          <a:lstStyle/>
          <a:p>
            <a:pPr algn="l">
              <a:lnSpc>
                <a:spcPts val="10341"/>
              </a:lnSpc>
            </a:pPr>
            <a:r>
              <a:rPr lang="en-US" sz="11120" dirty="0">
                <a:solidFill>
                  <a:srgbClr val="FFFFFF"/>
                </a:solidFill>
                <a:latin typeface="Codec Pro Bold"/>
              </a:rPr>
              <a:t>Project Overview</a:t>
            </a:r>
          </a:p>
        </p:txBody>
      </p:sp>
      <p:sp>
        <p:nvSpPr>
          <p:cNvPr id="7" name="TextBox 7"/>
          <p:cNvSpPr txBox="1"/>
          <p:nvPr/>
        </p:nvSpPr>
        <p:spPr>
          <a:xfrm>
            <a:off x="3327595"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8" name="TextBox 8"/>
          <p:cNvSpPr txBox="1"/>
          <p:nvPr/>
        </p:nvSpPr>
        <p:spPr>
          <a:xfrm>
            <a:off x="2445308" y="5458640"/>
            <a:ext cx="8107647" cy="4340227"/>
          </a:xfrm>
          <a:prstGeom prst="rect">
            <a:avLst/>
          </a:prstGeom>
        </p:spPr>
        <p:txBody>
          <a:bodyPr lIns="0" tIns="0" rIns="0" bIns="0" rtlCol="0" anchor="t">
            <a:spAutoFit/>
          </a:bodyPr>
          <a:lstStyle/>
          <a:p>
            <a:pPr algn="just">
              <a:lnSpc>
                <a:spcPct val="150000"/>
              </a:lnSpc>
              <a:spcBef>
                <a:spcPct val="0"/>
              </a:spcBef>
            </a:pPr>
            <a:r>
              <a:rPr lang="en-US" sz="3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Our Artificial Intelligence project aims to develop advanced algorithms and machine learning models to solve complex problems in various domains. By leveraging AI technologies, we seek to enhance efficiency, accuracy, and decision-making processes</a:t>
            </a:r>
            <a:r>
              <a:rPr lang="en-US" sz="2418" dirty="0">
                <a:solidFill>
                  <a:srgbClr val="FFFFFF"/>
                </a:solidFill>
                <a:latin typeface="Poppins"/>
              </a:rPr>
              <a:t>.</a:t>
            </a:r>
          </a:p>
        </p:txBody>
      </p:sp>
      <p:sp>
        <p:nvSpPr>
          <p:cNvPr id="9" name="Freeform 9"/>
          <p:cNvSpPr/>
          <p:nvPr/>
        </p:nvSpPr>
        <p:spPr>
          <a:xfrm>
            <a:off x="2328016"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0" name="TextBox 10"/>
          <p:cNvSpPr txBox="1"/>
          <p:nvPr/>
        </p:nvSpPr>
        <p:spPr>
          <a:xfrm>
            <a:off x="3204739" y="8840553"/>
            <a:ext cx="3566883" cy="276999"/>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mn-ea"/>
                <a:cs typeface="+mn-cs"/>
              </a:rPr>
              <a:t>Literature Review</a:t>
            </a:r>
          </a:p>
        </p:txBody>
      </p:sp>
      <p:sp>
        <p:nvSpPr>
          <p:cNvPr id="11" name="TextBox 11"/>
          <p:cNvSpPr txBox="1"/>
          <p:nvPr/>
        </p:nvSpPr>
        <p:spPr>
          <a:xfrm>
            <a:off x="16421303" y="787152"/>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02</a:t>
            </a:r>
          </a:p>
        </p:txBody>
      </p:sp>
      <p:sp>
        <p:nvSpPr>
          <p:cNvPr id="12" name="TextBox 25">
            <a:extLst>
              <a:ext uri="{FF2B5EF4-FFF2-40B4-BE49-F238E27FC236}">
                <a16:creationId xmlns:a16="http://schemas.microsoft.com/office/drawing/2014/main" id="{9A5A9F5D-C417-948F-FE15-31832F37687B}"/>
              </a:ext>
            </a:extLst>
          </p:cNvPr>
          <p:cNvSpPr txBox="1"/>
          <p:nvPr/>
        </p:nvSpPr>
        <p:spPr>
          <a:xfrm>
            <a:off x="1909453" y="8840553"/>
            <a:ext cx="5798524" cy="441916"/>
          </a:xfrm>
          <a:prstGeom prst="rect">
            <a:avLst/>
          </a:prstGeom>
        </p:spPr>
        <p:txBody>
          <a:bodyPr wrap="square" lIns="0" tIns="0" rIns="0" bIns="0" rtlCol="0" anchor="t">
            <a:spAutoFit/>
          </a:bodyPr>
          <a:lstStyle>
            <a:defPPr>
              <a:defRPr lang="en-US"/>
            </a:defPPr>
            <a:lvl1pPr algn="ctr">
              <a:lnSpc>
                <a:spcPts val="3386"/>
              </a:lnSpc>
              <a:spcBef>
                <a:spcPct val="0"/>
              </a:spcBef>
              <a:defRPr sz="3200">
                <a:solidFill>
                  <a:srgbClr val="FA85E2"/>
                </a:solidFill>
                <a:latin typeface="Poppins"/>
              </a:defRPr>
            </a:lvl1pPr>
          </a:lstStyle>
          <a:p>
            <a:r>
              <a:rPr lang="en-US" dirty="0"/>
              <a:t>Literature Review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7">
              <a:alphaModFix amt="23000"/>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Freeform 6"/>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7">
              <a:alphaModFix amt="23000"/>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19" name="矩形 18">
            <a:extLst>
              <a:ext uri="{FF2B5EF4-FFF2-40B4-BE49-F238E27FC236}">
                <a16:creationId xmlns:a16="http://schemas.microsoft.com/office/drawing/2014/main" id="{725649EC-CF2B-9BDF-A2CA-BD9A1481076D}"/>
              </a:ext>
            </a:extLst>
          </p:cNvPr>
          <p:cNvSpPr>
            <a:spLocks noGrp="1" noRot="1" noMove="1" noResize="1" noEditPoints="1" noAdjustHandles="1" noChangeArrowheads="1" noChangeShapeType="1"/>
          </p:cNvSpPr>
          <p:nvPr/>
        </p:nvSpPr>
        <p:spPr>
          <a:xfrm>
            <a:off x="3861921" y="1110553"/>
            <a:ext cx="10162330" cy="7725192"/>
          </a:xfrm>
          <a:prstGeom prst="rect">
            <a:avLst/>
          </a:prstGeom>
          <a:noFill/>
        </p:spPr>
        <p:txBody>
          <a:bodyPr wrap="square" lIns="91440" tIns="45720" rIns="91440" bIns="45720">
            <a:spAutoFit/>
          </a:bodyPr>
          <a:lstStyle/>
          <a:p>
            <a:pPr algn="ctr"/>
            <a:r>
              <a:rPr lang="en-US" altLang="zh-TW"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3</a:t>
            </a:r>
            <a:endParaRPr lang="zh-TW" altLang="en-US"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TextBox 12"/>
          <p:cNvSpPr txBox="1">
            <a:spLocks noGrp="1" noRot="1" noMove="1" noResize="1" noEditPoints="1" noAdjustHandles="1" noChangeArrowheads="1" noChangeShapeType="1"/>
          </p:cNvSpPr>
          <p:nvPr/>
        </p:nvSpPr>
        <p:spPr>
          <a:xfrm>
            <a:off x="4517060" y="4292915"/>
            <a:ext cx="9253880" cy="1362681"/>
          </a:xfrm>
          <a:prstGeom prst="rect">
            <a:avLst/>
          </a:prstGeom>
        </p:spPr>
        <p:txBody>
          <a:bodyPr lIns="0" tIns="0" rIns="0" bIns="0" rtlCol="0" anchor="t">
            <a:spAutoFit/>
          </a:bodyPr>
          <a:lstStyle/>
          <a:p>
            <a:pPr algn="ctr">
              <a:lnSpc>
                <a:spcPts val="10341"/>
              </a:lnSpc>
            </a:pPr>
            <a:r>
              <a:rPr lang="en-US" sz="11120" dirty="0">
                <a:solidFill>
                  <a:srgbClr val="FFFFFF"/>
                </a:solidFill>
                <a:latin typeface="Codec Pro Bold"/>
              </a:rPr>
              <a:t>Discussion</a:t>
            </a:r>
          </a:p>
        </p:txBody>
      </p:sp>
      <p:sp>
        <p:nvSpPr>
          <p:cNvPr id="13" name="TextBox 13"/>
          <p:cNvSpPr txBox="1">
            <a:spLocks noGrp="1" noRot="1" noMove="1" noResize="1" noEditPoints="1" noAdjustHandles="1" noChangeArrowheads="1" noChangeShapeType="1"/>
          </p:cNvSpPr>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7" name="Freeform 17"/>
          <p:cNvSpPr>
            <a:spLocks noGrp="1" noRot="1" noMove="1" noResize="1" noEditPoints="1" noAdjustHandles="1" noChangeArrowheads="1" noChangeShapeType="1"/>
          </p:cNvSpPr>
          <p:nvPr/>
        </p:nvSpPr>
        <p:spPr>
          <a:xfrm>
            <a:off x="6795942" y="9066332"/>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8" name="TextBox 18"/>
          <p:cNvSpPr txBox="1">
            <a:spLocks noGrp="1" noRot="1" noMove="1" noResize="1" noEditPoints="1" noAdjustHandles="1" noChangeArrowheads="1" noChangeShapeType="1"/>
          </p:cNvSpPr>
          <p:nvPr/>
        </p:nvSpPr>
        <p:spPr>
          <a:xfrm>
            <a:off x="7672665" y="9101174"/>
            <a:ext cx="3566883" cy="305084"/>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M11209202 Huang Ya Pei</a:t>
            </a:r>
          </a:p>
        </p:txBody>
      </p:sp>
    </p:spTree>
    <p:extLst>
      <p:ext uri="{BB962C8B-B14F-4D97-AF65-F5344CB8AC3E}">
        <p14:creationId xmlns:p14="http://schemas.microsoft.com/office/powerpoint/2010/main" val="1945808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zh-TW" altLang="en-US" dirty="0"/>
          </a:p>
        </p:txBody>
      </p:sp>
      <p:sp>
        <p:nvSpPr>
          <p:cNvPr id="3" name="Freeform 3"/>
          <p:cNvSpPr/>
          <p:nvPr/>
        </p:nvSpPr>
        <p:spPr>
          <a:xfrm>
            <a:off x="125907" y="2626078"/>
            <a:ext cx="8075295" cy="822960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4">
              <a:alphaModFix amt="80000"/>
            </a:blip>
            <a:stretch>
              <a:fillRect/>
            </a:stretch>
          </a:blipFill>
        </p:spPr>
        <p:txBody>
          <a:bodyPr/>
          <a:lstStyle/>
          <a:p>
            <a:endParaRPr lang="zh-TW" altLang="en-US"/>
          </a:p>
        </p:txBody>
      </p:sp>
      <p:sp>
        <p:nvSpPr>
          <p:cNvPr id="4" name="Freeform 4"/>
          <p:cNvSpPr/>
          <p:nvPr/>
        </p:nvSpPr>
        <p:spPr>
          <a:xfrm rot="5533474">
            <a:off x="-1669490" y="4338406"/>
            <a:ext cx="10630596" cy="3853591"/>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5"/>
            <a:stretch>
              <a:fillRect/>
            </a:stretch>
          </a:blipFill>
        </p:spPr>
        <p:txBody>
          <a:bodyPr/>
          <a:lstStyle/>
          <a:p>
            <a:endParaRPr lang="zh-TW" altLang="en-US"/>
          </a:p>
        </p:txBody>
      </p:sp>
      <p:sp>
        <p:nvSpPr>
          <p:cNvPr id="5" name="Freeform 5"/>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7" name="TextBox 7"/>
          <p:cNvSpPr txBox="1"/>
          <p:nvPr/>
        </p:nvSpPr>
        <p:spPr>
          <a:xfrm>
            <a:off x="8104002" y="2474807"/>
            <a:ext cx="8529915" cy="2889030"/>
          </a:xfrm>
          <a:prstGeom prst="rect">
            <a:avLst/>
          </a:prstGeom>
        </p:spPr>
        <p:txBody>
          <a:bodyPr lIns="0" tIns="0" rIns="0" bIns="0" rtlCol="0" anchor="t">
            <a:spAutoFit/>
          </a:bodyPr>
          <a:lstStyle/>
          <a:p>
            <a:pPr algn="l">
              <a:lnSpc>
                <a:spcPts val="10341"/>
              </a:lnSpc>
            </a:pPr>
            <a:r>
              <a:rPr lang="en-US" sz="11120">
                <a:solidFill>
                  <a:srgbClr val="FFFFFF"/>
                </a:solidFill>
                <a:latin typeface="Codec Pro Bold"/>
              </a:rPr>
              <a:t>Problem Statement</a:t>
            </a:r>
          </a:p>
        </p:txBody>
      </p:sp>
      <p:sp>
        <p:nvSpPr>
          <p:cNvPr id="8" name="TextBox 8"/>
          <p:cNvSpPr txBox="1"/>
          <p:nvPr/>
        </p:nvSpPr>
        <p:spPr>
          <a:xfrm>
            <a:off x="8221295" y="5458640"/>
            <a:ext cx="8107647" cy="3601563"/>
          </a:xfrm>
          <a:prstGeom prst="rect">
            <a:avLst/>
          </a:prstGeom>
        </p:spPr>
        <p:txBody>
          <a:bodyPr lIns="0" tIns="0" rIns="0" bIns="0" rtlCol="0" anchor="t">
            <a:spAutoFit/>
          </a:bodyPr>
          <a:lstStyle/>
          <a:p>
            <a:pPr algn="just">
              <a:lnSpc>
                <a:spcPct val="150000"/>
              </a:lnSpc>
              <a:spcBef>
                <a:spcPct val="0"/>
              </a:spcBef>
            </a:pPr>
            <a:r>
              <a:rPr lang="en-US" sz="3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We identify key challenges or opportunities within a specific domain that can benefit from AI solutions. This includes tasks such as predictive analytics, natural language processing, computer vision, and robotics.</a:t>
            </a:r>
          </a:p>
        </p:txBody>
      </p:sp>
      <p:sp>
        <p:nvSpPr>
          <p:cNvPr id="9" name="Freeform 9"/>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1" name="TextBox 11"/>
          <p:cNvSpPr txBox="1"/>
          <p:nvPr/>
        </p:nvSpPr>
        <p:spPr>
          <a:xfrm>
            <a:off x="16421303" y="85714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03</a:t>
            </a:r>
          </a:p>
        </p:txBody>
      </p:sp>
      <p:sp>
        <p:nvSpPr>
          <p:cNvPr id="12" name="TextBox 26">
            <a:extLst>
              <a:ext uri="{FF2B5EF4-FFF2-40B4-BE49-F238E27FC236}">
                <a16:creationId xmlns:a16="http://schemas.microsoft.com/office/drawing/2014/main" id="{FB758102-252D-3CDB-8303-551102495FA3}"/>
              </a:ext>
            </a:extLst>
          </p:cNvPr>
          <p:cNvSpPr txBox="1"/>
          <p:nvPr/>
        </p:nvSpPr>
        <p:spPr>
          <a:xfrm>
            <a:off x="9144000" y="881638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7">
              <a:alphaModFix amt="23000"/>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Freeform 6"/>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7">
              <a:alphaModFix amt="23000"/>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19" name="矩形 18">
            <a:extLst>
              <a:ext uri="{FF2B5EF4-FFF2-40B4-BE49-F238E27FC236}">
                <a16:creationId xmlns:a16="http://schemas.microsoft.com/office/drawing/2014/main" id="{725649EC-CF2B-9BDF-A2CA-BD9A1481076D}"/>
              </a:ext>
            </a:extLst>
          </p:cNvPr>
          <p:cNvSpPr>
            <a:spLocks noGrp="1" noRot="1" noMove="1" noResize="1" noEditPoints="1" noAdjustHandles="1" noChangeArrowheads="1" noChangeShapeType="1"/>
          </p:cNvSpPr>
          <p:nvPr/>
        </p:nvSpPr>
        <p:spPr>
          <a:xfrm>
            <a:off x="3861921" y="1110553"/>
            <a:ext cx="10162330" cy="7725192"/>
          </a:xfrm>
          <a:prstGeom prst="rect">
            <a:avLst/>
          </a:prstGeom>
          <a:noFill/>
        </p:spPr>
        <p:txBody>
          <a:bodyPr wrap="square" lIns="91440" tIns="45720" rIns="91440" bIns="45720">
            <a:spAutoFit/>
          </a:bodyPr>
          <a:lstStyle/>
          <a:p>
            <a:pPr algn="ctr"/>
            <a:r>
              <a:rPr lang="en-US" altLang="zh-TW"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4</a:t>
            </a:r>
            <a:endParaRPr lang="zh-TW" altLang="en-US"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TextBox 12"/>
          <p:cNvSpPr txBox="1">
            <a:spLocks noGrp="1" noRot="1" noMove="1" noResize="1" noEditPoints="1" noAdjustHandles="1" noChangeArrowheads="1" noChangeShapeType="1"/>
          </p:cNvSpPr>
          <p:nvPr/>
        </p:nvSpPr>
        <p:spPr>
          <a:xfrm>
            <a:off x="4517060" y="4292915"/>
            <a:ext cx="9253880" cy="1362681"/>
          </a:xfrm>
          <a:prstGeom prst="rect">
            <a:avLst/>
          </a:prstGeom>
        </p:spPr>
        <p:txBody>
          <a:bodyPr lIns="0" tIns="0" rIns="0" bIns="0" rtlCol="0" anchor="t">
            <a:spAutoFit/>
          </a:bodyPr>
          <a:lstStyle/>
          <a:p>
            <a:pPr algn="ctr">
              <a:lnSpc>
                <a:spcPts val="10341"/>
              </a:lnSpc>
            </a:pPr>
            <a:r>
              <a:rPr lang="en-US" sz="11120" dirty="0">
                <a:solidFill>
                  <a:srgbClr val="FFFFFF"/>
                </a:solidFill>
                <a:latin typeface="Codec Pro Bold"/>
              </a:rPr>
              <a:t>Conclusion</a:t>
            </a:r>
          </a:p>
        </p:txBody>
      </p:sp>
      <p:sp>
        <p:nvSpPr>
          <p:cNvPr id="13" name="TextBox 13"/>
          <p:cNvSpPr txBox="1">
            <a:spLocks noGrp="1" noRot="1" noMove="1" noResize="1" noEditPoints="1" noAdjustHandles="1" noChangeArrowheads="1" noChangeShapeType="1"/>
          </p:cNvSpPr>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7" name="Freeform 17"/>
          <p:cNvSpPr>
            <a:spLocks noGrp="1" noRot="1" noMove="1" noResize="1" noEditPoints="1" noAdjustHandles="1" noChangeArrowheads="1" noChangeShapeType="1"/>
          </p:cNvSpPr>
          <p:nvPr/>
        </p:nvSpPr>
        <p:spPr>
          <a:xfrm>
            <a:off x="6795942" y="9066332"/>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8" name="TextBox 18"/>
          <p:cNvSpPr txBox="1">
            <a:spLocks noGrp="1" noRot="1" noMove="1" noResize="1" noEditPoints="1" noAdjustHandles="1" noChangeArrowheads="1" noChangeShapeType="1"/>
          </p:cNvSpPr>
          <p:nvPr/>
        </p:nvSpPr>
        <p:spPr>
          <a:xfrm>
            <a:off x="7672665" y="9101174"/>
            <a:ext cx="3566883" cy="305084"/>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M11209202 Huang Ya Pei</a:t>
            </a:r>
          </a:p>
        </p:txBody>
      </p:sp>
    </p:spTree>
    <p:extLst>
      <p:ext uri="{BB962C8B-B14F-4D97-AF65-F5344CB8AC3E}">
        <p14:creationId xmlns:p14="http://schemas.microsoft.com/office/powerpoint/2010/main" val="23576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317" r="-3317"/>
            </a:stretch>
          </a:blipFill>
        </p:spPr>
        <p:txBody>
          <a:bodyPr/>
          <a:lstStyle/>
          <a:p>
            <a:endParaRPr lang="zh-TW" altLang="en-US"/>
          </a:p>
        </p:txBody>
      </p:sp>
      <p:sp>
        <p:nvSpPr>
          <p:cNvPr id="3" name="Freeform 3"/>
          <p:cNvSpPr/>
          <p:nvPr/>
        </p:nvSpPr>
        <p:spPr>
          <a:xfrm>
            <a:off x="10580521" y="675587"/>
            <a:ext cx="10323592" cy="10323592"/>
          </a:xfrm>
          <a:custGeom>
            <a:avLst/>
            <a:gdLst/>
            <a:ahLst/>
            <a:cxnLst/>
            <a:rect l="l" t="t" r="r" b="b"/>
            <a:pathLst>
              <a:path w="10323592" h="10323592">
                <a:moveTo>
                  <a:pt x="0" y="0"/>
                </a:moveTo>
                <a:lnTo>
                  <a:pt x="10323592" y="0"/>
                </a:lnTo>
                <a:lnTo>
                  <a:pt x="10323592" y="10323591"/>
                </a:lnTo>
                <a:lnTo>
                  <a:pt x="0" y="10323591"/>
                </a:lnTo>
                <a:lnTo>
                  <a:pt x="0" y="0"/>
                </a:lnTo>
                <a:close/>
              </a:path>
            </a:pathLst>
          </a:custGeom>
          <a:blipFill>
            <a:blip r:embed="rId4">
              <a:alphaModFix amt="48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a:off x="12596870" y="2602538"/>
            <a:ext cx="3970782" cy="8229600"/>
          </a:xfrm>
          <a:custGeom>
            <a:avLst/>
            <a:gdLst/>
            <a:ahLst/>
            <a:cxnLst/>
            <a:rect l="l" t="t" r="r" b="b"/>
            <a:pathLst>
              <a:path w="3970782" h="8229600">
                <a:moveTo>
                  <a:pt x="0" y="0"/>
                </a:moveTo>
                <a:lnTo>
                  <a:pt x="3970782" y="0"/>
                </a:lnTo>
                <a:lnTo>
                  <a:pt x="3970782" y="8229600"/>
                </a:lnTo>
                <a:lnTo>
                  <a:pt x="0" y="8229600"/>
                </a:lnTo>
                <a:lnTo>
                  <a:pt x="0" y="0"/>
                </a:lnTo>
                <a:close/>
              </a:path>
            </a:pathLst>
          </a:custGeom>
          <a:blipFill>
            <a:blip r:embed="rId6"/>
            <a:stretch>
              <a:fillRect/>
            </a:stretch>
          </a:blipFill>
        </p:spPr>
        <p:txBody>
          <a:bodyPr/>
          <a:lstStyle/>
          <a:p>
            <a:endParaRPr lang="zh-TW" altLang="en-US"/>
          </a:p>
        </p:txBody>
      </p:sp>
      <p:sp>
        <p:nvSpPr>
          <p:cNvPr id="5" name="Freeform 5"/>
          <p:cNvSpPr/>
          <p:nvPr/>
        </p:nvSpPr>
        <p:spPr>
          <a:xfrm>
            <a:off x="-1678302" y="-1121099"/>
            <a:ext cx="5216487" cy="5216487"/>
          </a:xfrm>
          <a:custGeom>
            <a:avLst/>
            <a:gdLst/>
            <a:ahLst/>
            <a:cxnLst/>
            <a:rect l="l" t="t" r="r" b="b"/>
            <a:pathLst>
              <a:path w="5216487" h="5216487">
                <a:moveTo>
                  <a:pt x="0" y="0"/>
                </a:moveTo>
                <a:lnTo>
                  <a:pt x="5216487" y="0"/>
                </a:lnTo>
                <a:lnTo>
                  <a:pt x="5216487" y="5216487"/>
                </a:lnTo>
                <a:lnTo>
                  <a:pt x="0" y="5216487"/>
                </a:lnTo>
                <a:lnTo>
                  <a:pt x="0" y="0"/>
                </a:lnTo>
                <a:close/>
              </a:path>
            </a:pathLst>
          </a:custGeom>
          <a:blipFill>
            <a:blip r:embed="rId4">
              <a:alphaModFix amt="21999"/>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Freeform 6"/>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7" name="TextBox 7"/>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06</a:t>
            </a:r>
          </a:p>
        </p:txBody>
      </p:sp>
      <p:sp>
        <p:nvSpPr>
          <p:cNvPr id="8" name="TextBox 8"/>
          <p:cNvSpPr txBox="1"/>
          <p:nvPr/>
        </p:nvSpPr>
        <p:spPr>
          <a:xfrm>
            <a:off x="2328016" y="2474807"/>
            <a:ext cx="9663078" cy="2889030"/>
          </a:xfrm>
          <a:prstGeom prst="rect">
            <a:avLst/>
          </a:prstGeom>
        </p:spPr>
        <p:txBody>
          <a:bodyPr lIns="0" tIns="0" rIns="0" bIns="0" rtlCol="0" anchor="t">
            <a:spAutoFit/>
          </a:bodyPr>
          <a:lstStyle/>
          <a:p>
            <a:pPr algn="l">
              <a:lnSpc>
                <a:spcPts val="10341"/>
              </a:lnSpc>
            </a:pPr>
            <a:r>
              <a:rPr lang="en-US" sz="11120">
                <a:solidFill>
                  <a:srgbClr val="FFFFFF"/>
                </a:solidFill>
                <a:latin typeface="Codec Pro Bold"/>
              </a:rPr>
              <a:t>Model</a:t>
            </a:r>
          </a:p>
          <a:p>
            <a:pPr algn="l">
              <a:lnSpc>
                <a:spcPts val="10341"/>
              </a:lnSpc>
            </a:pPr>
            <a:r>
              <a:rPr lang="en-US" sz="11120">
                <a:solidFill>
                  <a:srgbClr val="FFFFFF"/>
                </a:solidFill>
                <a:latin typeface="Codec Pro Bold"/>
              </a:rPr>
              <a:t>Development</a:t>
            </a:r>
          </a:p>
        </p:txBody>
      </p:sp>
      <p:sp>
        <p:nvSpPr>
          <p:cNvPr id="9" name="TextBox 9"/>
          <p:cNvSpPr txBox="1"/>
          <p:nvPr/>
        </p:nvSpPr>
        <p:spPr>
          <a:xfrm>
            <a:off x="3327595"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0" name="TextBox 10"/>
          <p:cNvSpPr txBox="1"/>
          <p:nvPr/>
        </p:nvSpPr>
        <p:spPr>
          <a:xfrm>
            <a:off x="2445308" y="5458640"/>
            <a:ext cx="6698692" cy="5078891"/>
          </a:xfrm>
          <a:prstGeom prst="rect">
            <a:avLst/>
          </a:prstGeom>
        </p:spPr>
        <p:txBody>
          <a:bodyPr lIns="0" tIns="0" rIns="0" bIns="0" rtlCol="0" anchor="t">
            <a:spAutoFit/>
          </a:bodyPr>
          <a:lstStyle/>
          <a:p>
            <a:pPr algn="just">
              <a:lnSpc>
                <a:spcPct val="150000"/>
              </a:lnSpc>
              <a:spcBef>
                <a:spcPct val="0"/>
              </a:spcBef>
            </a:pPr>
            <a:r>
              <a:rPr lang="en-US" sz="3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We design and implement machine learning and deep learning models tailored to the specific requirements of the project. This involves experimenting with different architectures, hyperparameters, and optimization techniques.</a:t>
            </a:r>
          </a:p>
        </p:txBody>
      </p:sp>
      <p:sp>
        <p:nvSpPr>
          <p:cNvPr id="11" name="Freeform 11"/>
          <p:cNvSpPr/>
          <p:nvPr/>
        </p:nvSpPr>
        <p:spPr>
          <a:xfrm>
            <a:off x="2328016"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6">
            <a:extLst>
              <a:ext uri="{FF2B5EF4-FFF2-40B4-BE49-F238E27FC236}">
                <a16:creationId xmlns:a16="http://schemas.microsoft.com/office/drawing/2014/main" id="{03C06BA3-87F1-467A-A518-3866BACA1DD5}"/>
              </a:ext>
            </a:extLst>
          </p:cNvPr>
          <p:cNvSpPr txBox="1"/>
          <p:nvPr/>
        </p:nvSpPr>
        <p:spPr>
          <a:xfrm>
            <a:off x="3228856" y="8854171"/>
            <a:ext cx="2756597" cy="441916"/>
          </a:xfrm>
          <a:prstGeom prst="rect">
            <a:avLst/>
          </a:prstGeom>
        </p:spPr>
        <p:txBody>
          <a:bodyPr lIns="0" tIns="0" rIns="0" bIns="0" rtlCol="0" anchor="t">
            <a:spAutoFit/>
          </a:bodyPr>
          <a:lstStyle/>
          <a:p>
            <a:pPr algn="ctr">
              <a:lnSpc>
                <a:spcPts val="3386"/>
              </a:lnSpc>
              <a:spcBef>
                <a:spcPct val="0"/>
              </a:spcBef>
            </a:pPr>
            <a:r>
              <a:rPr lang="en-US" sz="3200" dirty="0" err="1">
                <a:solidFill>
                  <a:srgbClr val="FA85E2"/>
                </a:solidFill>
                <a:latin typeface="Poppins"/>
              </a:rPr>
              <a:t>Conclussion</a:t>
            </a:r>
            <a:endParaRPr lang="en-US" sz="3200" dirty="0">
              <a:solidFill>
                <a:srgbClr val="FA85E2"/>
              </a:solidFill>
              <a:latin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zh-TW" altLang="en-US" dirty="0"/>
          </a:p>
        </p:txBody>
      </p:sp>
      <p:sp>
        <p:nvSpPr>
          <p:cNvPr id="3" name="Freeform 3"/>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7">
              <a:alphaModFix amt="23000"/>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Freeform 6"/>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7">
              <a:alphaModFix amt="23000"/>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7" name="Group 7"/>
          <p:cNvGrpSpPr/>
          <p:nvPr/>
        </p:nvGrpSpPr>
        <p:grpSpPr>
          <a:xfrm>
            <a:off x="7268145" y="5725132"/>
            <a:ext cx="3751711" cy="684395"/>
            <a:chOff x="0" y="0"/>
            <a:chExt cx="1115391" cy="203472"/>
          </a:xfrm>
        </p:grpSpPr>
        <p:sp>
          <p:nvSpPr>
            <p:cNvPr id="8" name="Freeform 8"/>
            <p:cNvSpPr/>
            <p:nvPr/>
          </p:nvSpPr>
          <p:spPr>
            <a:xfrm>
              <a:off x="0" y="0"/>
              <a:ext cx="1115391" cy="203472"/>
            </a:xfrm>
            <a:custGeom>
              <a:avLst/>
              <a:gdLst/>
              <a:ahLst/>
              <a:cxnLst/>
              <a:rect l="l" t="t" r="r" b="b"/>
              <a:pathLst>
                <a:path w="1115391" h="203472">
                  <a:moveTo>
                    <a:pt x="0" y="0"/>
                  </a:moveTo>
                  <a:lnTo>
                    <a:pt x="1115391" y="0"/>
                  </a:lnTo>
                  <a:lnTo>
                    <a:pt x="1115391" y="203472"/>
                  </a:lnTo>
                  <a:lnTo>
                    <a:pt x="0" y="203472"/>
                  </a:lnTo>
                  <a:close/>
                </a:path>
              </a:pathLst>
            </a:custGeom>
            <a:solidFill>
              <a:srgbClr val="000000">
                <a:alpha val="0"/>
              </a:srgbClr>
            </a:solidFill>
            <a:ln w="28575" cap="sq">
              <a:solidFill>
                <a:srgbClr val="F7F7F0"/>
              </a:solidFill>
              <a:prstDash val="solid"/>
              <a:miter/>
            </a:ln>
          </p:spPr>
          <p:txBody>
            <a:bodyPr/>
            <a:lstStyle/>
            <a:p>
              <a:endParaRPr lang="zh-TW" altLang="en-US"/>
            </a:p>
          </p:txBody>
        </p:sp>
        <p:sp>
          <p:nvSpPr>
            <p:cNvPr id="9" name="TextBox 9"/>
            <p:cNvSpPr txBox="1"/>
            <p:nvPr/>
          </p:nvSpPr>
          <p:spPr>
            <a:xfrm>
              <a:off x="0" y="-38100"/>
              <a:ext cx="1115391" cy="24157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2055059" y="9066332"/>
            <a:ext cx="500017" cy="500017"/>
          </a:xfrm>
          <a:custGeom>
            <a:avLst/>
            <a:gdLst/>
            <a:ahLst/>
            <a:cxnLst/>
            <a:rect l="l" t="t" r="r" b="b"/>
            <a:pathLst>
              <a:path w="500017" h="500017">
                <a:moveTo>
                  <a:pt x="0" y="0"/>
                </a:moveTo>
                <a:lnTo>
                  <a:pt x="500017" y="0"/>
                </a:lnTo>
                <a:lnTo>
                  <a:pt x="500017" y="500018"/>
                </a:lnTo>
                <a:lnTo>
                  <a:pt x="0" y="50001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1" name="Freeform 11"/>
          <p:cNvSpPr/>
          <p:nvPr/>
        </p:nvSpPr>
        <p:spPr>
          <a:xfrm>
            <a:off x="12337085" y="9149291"/>
            <a:ext cx="405695" cy="266283"/>
          </a:xfrm>
          <a:custGeom>
            <a:avLst/>
            <a:gdLst/>
            <a:ahLst/>
            <a:cxnLst/>
            <a:rect l="l" t="t" r="r" b="b"/>
            <a:pathLst>
              <a:path w="405695" h="266283">
                <a:moveTo>
                  <a:pt x="0" y="0"/>
                </a:moveTo>
                <a:lnTo>
                  <a:pt x="405694" y="0"/>
                </a:lnTo>
                <a:lnTo>
                  <a:pt x="405694" y="266283"/>
                </a:lnTo>
                <a:lnTo>
                  <a:pt x="0" y="26628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2" name="TextBox 12"/>
          <p:cNvSpPr txBox="1"/>
          <p:nvPr/>
        </p:nvSpPr>
        <p:spPr>
          <a:xfrm>
            <a:off x="4517060" y="4292915"/>
            <a:ext cx="9253880" cy="1571941"/>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Thank You!</a:t>
            </a:r>
          </a:p>
        </p:txBody>
      </p:sp>
      <p:sp>
        <p:nvSpPr>
          <p:cNvPr id="13" name="TextBox 13"/>
          <p:cNvSpPr txBox="1"/>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4" name="TextBox 14"/>
          <p:cNvSpPr txBox="1"/>
          <p:nvPr/>
        </p:nvSpPr>
        <p:spPr>
          <a:xfrm>
            <a:off x="7498852" y="5933256"/>
            <a:ext cx="3307928" cy="315920"/>
          </a:xfrm>
          <a:prstGeom prst="rect">
            <a:avLst/>
          </a:prstGeom>
        </p:spPr>
        <p:txBody>
          <a:bodyPr lIns="0" tIns="0" rIns="0" bIns="0" rtlCol="0" anchor="t">
            <a:spAutoFit/>
          </a:bodyPr>
          <a:lstStyle/>
          <a:p>
            <a:pPr algn="ctr">
              <a:lnSpc>
                <a:spcPts val="2365"/>
              </a:lnSpc>
            </a:pPr>
            <a:r>
              <a:rPr lang="en-US" sz="2543" dirty="0">
                <a:solidFill>
                  <a:srgbClr val="FFFFFF"/>
                </a:solidFill>
                <a:latin typeface="Codec Pro Bold"/>
              </a:rPr>
              <a:t>for listening</a:t>
            </a:r>
          </a:p>
        </p:txBody>
      </p:sp>
      <p:sp>
        <p:nvSpPr>
          <p:cNvPr id="15" name="TextBox 15"/>
          <p:cNvSpPr txBox="1"/>
          <p:nvPr/>
        </p:nvSpPr>
        <p:spPr>
          <a:xfrm>
            <a:off x="2758332" y="9213396"/>
            <a:ext cx="2552485" cy="276999"/>
          </a:xfrm>
          <a:prstGeom prst="rect">
            <a:avLst/>
          </a:prstGeom>
        </p:spPr>
        <p:txBody>
          <a:bodyPr lIns="0" tIns="0" rIns="0" bIns="0" rtlCol="0" anchor="t">
            <a:spAutoFit/>
          </a:bodyPr>
          <a:lstStyle/>
          <a:p>
            <a:pPr algn="l">
              <a:lnSpc>
                <a:spcPts val="2086"/>
              </a:lnSpc>
            </a:pPr>
            <a:r>
              <a:rPr lang="en-US" sz="2243" dirty="0">
                <a:solidFill>
                  <a:srgbClr val="FFFFFF"/>
                </a:solidFill>
                <a:latin typeface="Codec Pro Bold"/>
              </a:rPr>
              <a:t>M11209202</a:t>
            </a:r>
          </a:p>
        </p:txBody>
      </p:sp>
      <p:sp>
        <p:nvSpPr>
          <p:cNvPr id="17" name="Freeform 17"/>
          <p:cNvSpPr/>
          <p:nvPr/>
        </p:nvSpPr>
        <p:spPr>
          <a:xfrm>
            <a:off x="6795942" y="9066332"/>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8" name="TextBox 18"/>
          <p:cNvSpPr txBox="1"/>
          <p:nvPr/>
        </p:nvSpPr>
        <p:spPr>
          <a:xfrm>
            <a:off x="7672665" y="9101174"/>
            <a:ext cx="3566883" cy="305084"/>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M11209202 Huang Ya Pei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zh-TW" altLang="en-US"/>
          </a:p>
        </p:txBody>
      </p:sp>
      <p:sp>
        <p:nvSpPr>
          <p:cNvPr id="3" name="Freeform 3"/>
          <p:cNvSpPr/>
          <p:nvPr/>
        </p:nvSpPr>
        <p:spPr>
          <a:xfrm>
            <a:off x="6648352" y="6988011"/>
            <a:ext cx="4620711" cy="6406532"/>
          </a:xfrm>
          <a:custGeom>
            <a:avLst/>
            <a:gdLst/>
            <a:ahLst/>
            <a:cxnLst/>
            <a:rect l="l" t="t" r="r" b="b"/>
            <a:pathLst>
              <a:path w="4620711" h="6406532">
                <a:moveTo>
                  <a:pt x="0" y="0"/>
                </a:moveTo>
                <a:lnTo>
                  <a:pt x="4620711" y="0"/>
                </a:lnTo>
                <a:lnTo>
                  <a:pt x="4620711" y="6406533"/>
                </a:lnTo>
                <a:lnTo>
                  <a:pt x="0" y="6406533"/>
                </a:lnTo>
                <a:lnTo>
                  <a:pt x="0" y="0"/>
                </a:lnTo>
                <a:close/>
              </a:path>
            </a:pathLst>
          </a:custGeom>
          <a:blipFill>
            <a:blip r:embed="rId3"/>
            <a:stretch>
              <a:fillRect/>
            </a:stretch>
          </a:blipFill>
        </p:spPr>
        <p:txBody>
          <a:bodyPr/>
          <a:lstStyle/>
          <a:p>
            <a:endParaRPr lang="zh-TW" altLang="en-US"/>
          </a:p>
        </p:txBody>
      </p:sp>
      <p:sp>
        <p:nvSpPr>
          <p:cNvPr id="4" name="TextBox 4"/>
          <p:cNvSpPr txBox="1"/>
          <p:nvPr/>
        </p:nvSpPr>
        <p:spPr>
          <a:xfrm>
            <a:off x="2526155" y="1774774"/>
            <a:ext cx="13235691" cy="2876866"/>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Data Collection and Preprocessing</a:t>
            </a:r>
          </a:p>
        </p:txBody>
      </p:sp>
      <p:sp>
        <p:nvSpPr>
          <p:cNvPr id="5" name="Freeform 5"/>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7" name="TextBox 7"/>
          <p:cNvSpPr txBox="1"/>
          <p:nvPr/>
        </p:nvSpPr>
        <p:spPr>
          <a:xfrm>
            <a:off x="3453642" y="4858932"/>
            <a:ext cx="11380716" cy="1291116"/>
          </a:xfrm>
          <a:prstGeom prst="rect">
            <a:avLst/>
          </a:prstGeom>
        </p:spPr>
        <p:txBody>
          <a:bodyPr lIns="0" tIns="0" rIns="0" bIns="0" rtlCol="0" anchor="t">
            <a:spAutoFit/>
          </a:bodyPr>
          <a:lstStyle/>
          <a:p>
            <a:pPr algn="ctr">
              <a:lnSpc>
                <a:spcPts val="3386"/>
              </a:lnSpc>
              <a:spcBef>
                <a:spcPct val="0"/>
              </a:spcBef>
            </a:pPr>
            <a:r>
              <a:rPr lang="en-US" sz="2418">
                <a:solidFill>
                  <a:srgbClr val="FFFFFF"/>
                </a:solidFill>
                <a:latin typeface="Poppins"/>
              </a:rPr>
              <a:t>We gather relevant datasets from various sources and clean, normalize, and preprocess the data to ensure its quality and consistency. This step is crucial for training accurate and reliable AI models.</a:t>
            </a:r>
          </a:p>
        </p:txBody>
      </p:sp>
      <p:sp>
        <p:nvSpPr>
          <p:cNvPr id="8" name="TextBox 8"/>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333" b="-9333"/>
            </a:stretch>
          </a:blipFill>
        </p:spPr>
        <p:txBody>
          <a:bodyPr/>
          <a:lstStyle/>
          <a:p>
            <a:endParaRPr lang="zh-TW" altLang="en-US"/>
          </a:p>
        </p:txBody>
      </p:sp>
      <p:sp>
        <p:nvSpPr>
          <p:cNvPr id="3" name="Freeform 3"/>
          <p:cNvSpPr/>
          <p:nvPr/>
        </p:nvSpPr>
        <p:spPr>
          <a:xfrm>
            <a:off x="-1246792" y="-570255"/>
            <a:ext cx="5910217" cy="5713755"/>
          </a:xfrm>
          <a:custGeom>
            <a:avLst/>
            <a:gdLst/>
            <a:ahLst/>
            <a:cxnLst/>
            <a:rect l="l" t="t" r="r" b="b"/>
            <a:pathLst>
              <a:path w="5910217" h="5713755">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txBody>
          <a:bodyPr/>
          <a:lstStyle/>
          <a:p>
            <a:endParaRPr lang="zh-TW" altLang="en-US"/>
          </a:p>
        </p:txBody>
      </p:sp>
      <p:pic>
        <p:nvPicPr>
          <p:cNvPr id="4" name="Picture 4"/>
          <p:cNvPicPr>
            <a:picLocks noChangeAspect="1"/>
          </p:cNvPicPr>
          <p:nvPr/>
        </p:nvPicPr>
        <p:blipFill>
          <a:blip r:embed="rId5"/>
          <a:stretch>
            <a:fillRect/>
          </a:stretch>
        </p:blipFill>
        <p:spPr>
          <a:xfrm>
            <a:off x="951328" y="1939030"/>
            <a:ext cx="6311835" cy="6408940"/>
          </a:xfrm>
          <a:prstGeom prst="rect">
            <a:avLst/>
          </a:prstGeom>
        </p:spPr>
      </p:pic>
      <p:sp>
        <p:nvSpPr>
          <p:cNvPr id="5" name="Freeform 5"/>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Freeform 6"/>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7" name="TextBox 7"/>
          <p:cNvSpPr txBox="1"/>
          <p:nvPr/>
        </p:nvSpPr>
        <p:spPr>
          <a:xfrm>
            <a:off x="8104002" y="2474807"/>
            <a:ext cx="8529915" cy="2889030"/>
          </a:xfrm>
          <a:prstGeom prst="rect">
            <a:avLst/>
          </a:prstGeom>
        </p:spPr>
        <p:txBody>
          <a:bodyPr lIns="0" tIns="0" rIns="0" bIns="0" rtlCol="0" anchor="t">
            <a:spAutoFit/>
          </a:bodyPr>
          <a:lstStyle/>
          <a:p>
            <a:pPr algn="l">
              <a:lnSpc>
                <a:spcPts val="10341"/>
              </a:lnSpc>
            </a:pPr>
            <a:r>
              <a:rPr lang="en-US" sz="11120" dirty="0">
                <a:solidFill>
                  <a:srgbClr val="FFFFFF"/>
                </a:solidFill>
                <a:latin typeface="Codec Pro Bold"/>
              </a:rPr>
              <a:t>Evaluation Metrics</a:t>
            </a:r>
          </a:p>
        </p:txBody>
      </p:sp>
      <p:sp>
        <p:nvSpPr>
          <p:cNvPr id="8" name="TextBox 8"/>
          <p:cNvSpPr txBox="1"/>
          <p:nvPr/>
        </p:nvSpPr>
        <p:spPr>
          <a:xfrm>
            <a:off x="8221295" y="5458640"/>
            <a:ext cx="8107647" cy="2148366"/>
          </a:xfrm>
          <a:prstGeom prst="rect">
            <a:avLst/>
          </a:prstGeom>
        </p:spPr>
        <p:txBody>
          <a:bodyPr lIns="0" tIns="0" rIns="0" bIns="0" rtlCol="0" anchor="t">
            <a:spAutoFit/>
          </a:bodyPr>
          <a:lstStyle/>
          <a:p>
            <a:pPr algn="just">
              <a:lnSpc>
                <a:spcPts val="3386"/>
              </a:lnSpc>
              <a:spcBef>
                <a:spcPct val="0"/>
              </a:spcBef>
            </a:pPr>
            <a:r>
              <a:rPr lang="en-US" sz="2418" dirty="0">
                <a:solidFill>
                  <a:srgbClr val="FFFFFF"/>
                </a:solidFill>
                <a:latin typeface="Poppins"/>
              </a:rPr>
              <a:t>We define appropriate metrics to assess the performance of our AI models, such as accuracy, precision, recall, F1 score, and area under the curve (AUC). These metrics help us quantify the effectiveness of our solutions.</a:t>
            </a:r>
          </a:p>
        </p:txBody>
      </p:sp>
      <p:sp>
        <p:nvSpPr>
          <p:cNvPr id="9" name="TextBox 9"/>
          <p:cNvSpPr txBox="1"/>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0" name="TextBox 10"/>
          <p:cNvSpPr txBox="1"/>
          <p:nvPr/>
        </p:nvSpPr>
        <p:spPr>
          <a:xfrm>
            <a:off x="9098018" y="8840553"/>
            <a:ext cx="3566883" cy="32575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Bold"/>
              </a:rPr>
              <a:t>www.reallygreatsite.com</a:t>
            </a:r>
          </a:p>
        </p:txBody>
      </p:sp>
      <p:sp>
        <p:nvSpPr>
          <p:cNvPr id="11" name="TextBox 11"/>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07</a:t>
            </a:r>
          </a:p>
        </p:txBody>
      </p:sp>
      <p:graphicFrame>
        <p:nvGraphicFramePr>
          <p:cNvPr id="12" name="資料庫圖表 11">
            <a:extLst>
              <a:ext uri="{FF2B5EF4-FFF2-40B4-BE49-F238E27FC236}">
                <a16:creationId xmlns:a16="http://schemas.microsoft.com/office/drawing/2014/main" id="{E683D1DF-C767-4192-8F7F-2C96F2513039}"/>
              </a:ext>
            </a:extLst>
          </p:cNvPr>
          <p:cNvGraphicFramePr/>
          <p:nvPr>
            <p:extLst>
              <p:ext uri="{D42A27DB-BD31-4B8C-83A1-F6EECF244321}">
                <p14:modId xmlns:p14="http://schemas.microsoft.com/office/powerpoint/2010/main" val="3344726633"/>
              </p:ext>
            </p:extLst>
          </p:nvPr>
        </p:nvGraphicFramePr>
        <p:xfrm>
          <a:off x="3048000" y="1079500"/>
          <a:ext cx="12192000" cy="812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574671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zh-TW" altLang="en-US"/>
          </a:p>
        </p:txBody>
      </p:sp>
      <p:sp>
        <p:nvSpPr>
          <p:cNvPr id="3" name="Freeform 3"/>
          <p:cNvSpPr/>
          <p:nvPr/>
        </p:nvSpPr>
        <p:spPr>
          <a:xfrm>
            <a:off x="7440050"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6725349" y="9048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5" name="Group 5"/>
          <p:cNvGrpSpPr/>
          <p:nvPr/>
        </p:nvGrpSpPr>
        <p:grpSpPr>
          <a:xfrm>
            <a:off x="2416373" y="3868570"/>
            <a:ext cx="3297826" cy="2855769"/>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14987" r="-14987"/>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a:p>
          </p:txBody>
        </p:sp>
      </p:grpSp>
      <p:grpSp>
        <p:nvGrpSpPr>
          <p:cNvPr id="7" name="Group 7"/>
          <p:cNvGrpSpPr/>
          <p:nvPr/>
        </p:nvGrpSpPr>
        <p:grpSpPr>
          <a:xfrm>
            <a:off x="7542434" y="3831439"/>
            <a:ext cx="3297826" cy="2855769"/>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l="-32081" r="-32081"/>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a:p>
          </p:txBody>
        </p:sp>
      </p:grpSp>
      <p:grpSp>
        <p:nvGrpSpPr>
          <p:cNvPr id="9" name="Group 9"/>
          <p:cNvGrpSpPr/>
          <p:nvPr/>
        </p:nvGrpSpPr>
        <p:grpSpPr>
          <a:xfrm>
            <a:off x="13123476" y="3741846"/>
            <a:ext cx="3297826" cy="2855769"/>
            <a:chOff x="0" y="0"/>
            <a:chExt cx="4282440" cy="3708400"/>
          </a:xfrm>
        </p:grpSpPr>
        <p:sp>
          <p:nvSpPr>
            <p:cNvPr id="10" name="Freeform 1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9"/>
              <a:stretch>
                <a:fillRect l="-7730" r="-7730"/>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a:p>
          </p:txBody>
        </p:sp>
      </p:grpSp>
      <p:grpSp>
        <p:nvGrpSpPr>
          <p:cNvPr id="11" name="Group 11"/>
          <p:cNvGrpSpPr/>
          <p:nvPr/>
        </p:nvGrpSpPr>
        <p:grpSpPr>
          <a:xfrm>
            <a:off x="2416373" y="3567133"/>
            <a:ext cx="843381" cy="84338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8322338"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5" name="TextBox 15"/>
          <p:cNvSpPr txBox="1"/>
          <p:nvPr/>
        </p:nvSpPr>
        <p:spPr>
          <a:xfrm>
            <a:off x="3816702" y="1774774"/>
            <a:ext cx="10654596" cy="1571941"/>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Methodology</a:t>
            </a:r>
          </a:p>
        </p:txBody>
      </p:sp>
      <p:sp>
        <p:nvSpPr>
          <p:cNvPr id="16" name="TextBox 16"/>
          <p:cNvSpPr txBox="1"/>
          <p:nvPr/>
        </p:nvSpPr>
        <p:spPr>
          <a:xfrm>
            <a:off x="2686988" y="6876739"/>
            <a:ext cx="2756597" cy="433866"/>
          </a:xfrm>
          <a:prstGeom prst="rect">
            <a:avLst/>
          </a:prstGeom>
        </p:spPr>
        <p:txBody>
          <a:bodyPr lIns="0" tIns="0" rIns="0" bIns="0" rtlCol="0" anchor="t">
            <a:spAutoFit/>
          </a:bodyPr>
          <a:lstStyle/>
          <a:p>
            <a:pPr algn="ctr">
              <a:lnSpc>
                <a:spcPts val="3386"/>
              </a:lnSpc>
              <a:spcBef>
                <a:spcPct val="0"/>
              </a:spcBef>
            </a:pPr>
            <a:r>
              <a:rPr lang="en-US" sz="2418">
                <a:solidFill>
                  <a:srgbClr val="FA85E2"/>
                </a:solidFill>
                <a:latin typeface="Poppins"/>
              </a:rPr>
              <a:t>Data Collection</a:t>
            </a:r>
          </a:p>
        </p:txBody>
      </p:sp>
      <p:sp>
        <p:nvSpPr>
          <p:cNvPr id="17" name="TextBox 17"/>
          <p:cNvSpPr txBox="1"/>
          <p:nvPr/>
        </p:nvSpPr>
        <p:spPr>
          <a:xfrm>
            <a:off x="7602072" y="9083771"/>
            <a:ext cx="3566883" cy="325755"/>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www.reallygreatsite.com</a:t>
            </a:r>
          </a:p>
        </p:txBody>
      </p:sp>
      <p:sp>
        <p:nvSpPr>
          <p:cNvPr id="18" name="TextBox 18"/>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04</a:t>
            </a:r>
          </a:p>
        </p:txBody>
      </p:sp>
      <p:grpSp>
        <p:nvGrpSpPr>
          <p:cNvPr id="19" name="Group 19"/>
          <p:cNvGrpSpPr/>
          <p:nvPr/>
        </p:nvGrpSpPr>
        <p:grpSpPr>
          <a:xfrm>
            <a:off x="7900647" y="3446880"/>
            <a:ext cx="843381" cy="84338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3479352" y="3320156"/>
            <a:ext cx="843381" cy="84338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7813049" y="6876739"/>
            <a:ext cx="2756597" cy="433866"/>
          </a:xfrm>
          <a:prstGeom prst="rect">
            <a:avLst/>
          </a:prstGeom>
        </p:spPr>
        <p:txBody>
          <a:bodyPr lIns="0" tIns="0" rIns="0" bIns="0" rtlCol="0" anchor="t">
            <a:spAutoFit/>
          </a:bodyPr>
          <a:lstStyle/>
          <a:p>
            <a:pPr algn="ctr">
              <a:lnSpc>
                <a:spcPts val="3386"/>
              </a:lnSpc>
              <a:spcBef>
                <a:spcPct val="0"/>
              </a:spcBef>
            </a:pPr>
            <a:r>
              <a:rPr lang="en-US" sz="2418">
                <a:solidFill>
                  <a:srgbClr val="FA85E2"/>
                </a:solidFill>
                <a:latin typeface="Poppins"/>
              </a:rPr>
              <a:t>Preprocessing</a:t>
            </a:r>
          </a:p>
        </p:txBody>
      </p:sp>
      <p:sp>
        <p:nvSpPr>
          <p:cNvPr id="26" name="TextBox 26"/>
          <p:cNvSpPr txBox="1"/>
          <p:nvPr/>
        </p:nvSpPr>
        <p:spPr>
          <a:xfrm>
            <a:off x="13123476" y="6962464"/>
            <a:ext cx="3071287" cy="341041"/>
          </a:xfrm>
          <a:prstGeom prst="rect">
            <a:avLst/>
          </a:prstGeom>
        </p:spPr>
        <p:txBody>
          <a:bodyPr lIns="0" tIns="0" rIns="0" bIns="0" rtlCol="0" anchor="t">
            <a:spAutoFit/>
          </a:bodyPr>
          <a:lstStyle/>
          <a:p>
            <a:pPr algn="ctr">
              <a:lnSpc>
                <a:spcPts val="2467"/>
              </a:lnSpc>
            </a:pPr>
            <a:r>
              <a:rPr lang="en-US" sz="2418">
                <a:solidFill>
                  <a:srgbClr val="FA85E2"/>
                </a:solidFill>
                <a:latin typeface="Poppins"/>
              </a:rPr>
              <a:t>Model Selection </a:t>
            </a:r>
          </a:p>
        </p:txBody>
      </p:sp>
      <p:sp>
        <p:nvSpPr>
          <p:cNvPr id="27" name="TextBox 27"/>
          <p:cNvSpPr txBox="1"/>
          <p:nvPr/>
        </p:nvSpPr>
        <p:spPr>
          <a:xfrm>
            <a:off x="2299289" y="7387624"/>
            <a:ext cx="3531995" cy="648890"/>
          </a:xfrm>
          <a:prstGeom prst="rect">
            <a:avLst/>
          </a:prstGeom>
        </p:spPr>
        <p:txBody>
          <a:bodyPr lIns="0" tIns="0" rIns="0" bIns="0" rtlCol="0" anchor="t">
            <a:spAutoFit/>
          </a:bodyPr>
          <a:lstStyle/>
          <a:p>
            <a:pPr algn="ctr">
              <a:lnSpc>
                <a:spcPts val="2559"/>
              </a:lnSpc>
              <a:spcBef>
                <a:spcPct val="0"/>
              </a:spcBef>
            </a:pPr>
            <a:r>
              <a:rPr lang="en-US" sz="1828">
                <a:solidFill>
                  <a:srgbClr val="FFFFFF"/>
                </a:solidFill>
                <a:latin typeface="Poppins"/>
              </a:rPr>
              <a:t>Gather relevant data from diverse sources.</a:t>
            </a:r>
          </a:p>
        </p:txBody>
      </p:sp>
      <p:sp>
        <p:nvSpPr>
          <p:cNvPr id="28" name="TextBox 28"/>
          <p:cNvSpPr txBox="1"/>
          <p:nvPr/>
        </p:nvSpPr>
        <p:spPr>
          <a:xfrm>
            <a:off x="7795202" y="7387624"/>
            <a:ext cx="2792291" cy="648890"/>
          </a:xfrm>
          <a:prstGeom prst="rect">
            <a:avLst/>
          </a:prstGeom>
        </p:spPr>
        <p:txBody>
          <a:bodyPr lIns="0" tIns="0" rIns="0" bIns="0" rtlCol="0" anchor="t">
            <a:spAutoFit/>
          </a:bodyPr>
          <a:lstStyle/>
          <a:p>
            <a:pPr algn="ctr">
              <a:lnSpc>
                <a:spcPts val="2559"/>
              </a:lnSpc>
              <a:spcBef>
                <a:spcPct val="0"/>
              </a:spcBef>
            </a:pPr>
            <a:r>
              <a:rPr lang="en-US" sz="1828">
                <a:solidFill>
                  <a:srgbClr val="FFFFFF"/>
                </a:solidFill>
                <a:latin typeface="Poppins"/>
              </a:rPr>
              <a:t>Clean, normalize, and engineer data.</a:t>
            </a:r>
          </a:p>
        </p:txBody>
      </p:sp>
      <p:sp>
        <p:nvSpPr>
          <p:cNvPr id="29" name="TextBox 29"/>
          <p:cNvSpPr txBox="1"/>
          <p:nvPr/>
        </p:nvSpPr>
        <p:spPr>
          <a:xfrm>
            <a:off x="12646493" y="7387624"/>
            <a:ext cx="4025253" cy="972740"/>
          </a:xfrm>
          <a:prstGeom prst="rect">
            <a:avLst/>
          </a:prstGeom>
        </p:spPr>
        <p:txBody>
          <a:bodyPr lIns="0" tIns="0" rIns="0" bIns="0" rtlCol="0" anchor="t">
            <a:spAutoFit/>
          </a:bodyPr>
          <a:lstStyle/>
          <a:p>
            <a:pPr algn="ctr">
              <a:lnSpc>
                <a:spcPts val="2559"/>
              </a:lnSpc>
              <a:spcBef>
                <a:spcPct val="0"/>
              </a:spcBef>
            </a:pPr>
            <a:r>
              <a:rPr lang="en-US" sz="1828">
                <a:solidFill>
                  <a:srgbClr val="FFFFFF"/>
                </a:solidFill>
                <a:latin typeface="Poppins"/>
              </a:rPr>
              <a:t>Choose and train ML/DL algorithms for peak performance.</a:t>
            </a:r>
          </a:p>
          <a:p>
            <a:pPr algn="ctr">
              <a:lnSpc>
                <a:spcPts val="2559"/>
              </a:lnSpc>
              <a:spcBef>
                <a:spcPct val="0"/>
              </a:spcBef>
            </a:pPr>
            <a:endParaRPr lang="en-US" sz="1828">
              <a:solidFill>
                <a:srgbClr val="FFFFFF"/>
              </a:solidFill>
              <a:latin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333" b="-9333"/>
            </a:stretch>
          </a:blipFill>
        </p:spPr>
        <p:txBody>
          <a:bodyPr/>
          <a:lstStyle/>
          <a:p>
            <a:endParaRPr lang="zh-TW" altLang="en-US"/>
          </a:p>
        </p:txBody>
      </p:sp>
      <p:sp>
        <p:nvSpPr>
          <p:cNvPr id="3" name="Freeform 3"/>
          <p:cNvSpPr/>
          <p:nvPr/>
        </p:nvSpPr>
        <p:spPr>
          <a:xfrm>
            <a:off x="-1246792" y="-570255"/>
            <a:ext cx="5910217" cy="5713755"/>
          </a:xfrm>
          <a:custGeom>
            <a:avLst/>
            <a:gdLst/>
            <a:ahLst/>
            <a:cxnLst/>
            <a:rect l="l" t="t" r="r" b="b"/>
            <a:pathLst>
              <a:path w="5910217" h="5713755">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txBody>
          <a:bodyPr/>
          <a:lstStyle/>
          <a:p>
            <a:endParaRPr lang="zh-TW" altLang="en-US"/>
          </a:p>
        </p:txBody>
      </p:sp>
      <p:pic>
        <p:nvPicPr>
          <p:cNvPr id="4" name="Picture 4"/>
          <p:cNvPicPr>
            <a:picLocks noChangeAspect="1"/>
          </p:cNvPicPr>
          <p:nvPr/>
        </p:nvPicPr>
        <p:blipFill>
          <a:blip r:embed="rId5"/>
          <a:stretch>
            <a:fillRect/>
          </a:stretch>
        </p:blipFill>
        <p:spPr>
          <a:xfrm>
            <a:off x="951328" y="1939030"/>
            <a:ext cx="6311835" cy="6408940"/>
          </a:xfrm>
          <a:prstGeom prst="rect">
            <a:avLst/>
          </a:prstGeom>
        </p:spPr>
      </p:pic>
      <p:sp>
        <p:nvSpPr>
          <p:cNvPr id="5" name="Freeform 5"/>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Freeform 6"/>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7" name="TextBox 7"/>
          <p:cNvSpPr txBox="1"/>
          <p:nvPr/>
        </p:nvSpPr>
        <p:spPr>
          <a:xfrm>
            <a:off x="8104002" y="2474807"/>
            <a:ext cx="8529915" cy="2889030"/>
          </a:xfrm>
          <a:prstGeom prst="rect">
            <a:avLst/>
          </a:prstGeom>
        </p:spPr>
        <p:txBody>
          <a:bodyPr lIns="0" tIns="0" rIns="0" bIns="0" rtlCol="0" anchor="t">
            <a:spAutoFit/>
          </a:bodyPr>
          <a:lstStyle/>
          <a:p>
            <a:pPr algn="l">
              <a:lnSpc>
                <a:spcPts val="10341"/>
              </a:lnSpc>
            </a:pPr>
            <a:r>
              <a:rPr lang="en-US" sz="11120">
                <a:solidFill>
                  <a:srgbClr val="FFFFFF"/>
                </a:solidFill>
                <a:latin typeface="Codec Pro Bold"/>
              </a:rPr>
              <a:t>Evaluation Metrics</a:t>
            </a:r>
          </a:p>
        </p:txBody>
      </p:sp>
      <p:sp>
        <p:nvSpPr>
          <p:cNvPr id="8" name="TextBox 8"/>
          <p:cNvSpPr txBox="1"/>
          <p:nvPr/>
        </p:nvSpPr>
        <p:spPr>
          <a:xfrm>
            <a:off x="8221295" y="5458640"/>
            <a:ext cx="8107647" cy="2148366"/>
          </a:xfrm>
          <a:prstGeom prst="rect">
            <a:avLst/>
          </a:prstGeom>
        </p:spPr>
        <p:txBody>
          <a:bodyPr lIns="0" tIns="0" rIns="0" bIns="0" rtlCol="0" anchor="t">
            <a:spAutoFit/>
          </a:bodyPr>
          <a:lstStyle/>
          <a:p>
            <a:pPr algn="just">
              <a:lnSpc>
                <a:spcPts val="3386"/>
              </a:lnSpc>
              <a:spcBef>
                <a:spcPct val="0"/>
              </a:spcBef>
            </a:pPr>
            <a:r>
              <a:rPr lang="en-US" sz="2418">
                <a:solidFill>
                  <a:srgbClr val="FFFFFF"/>
                </a:solidFill>
                <a:latin typeface="Poppins"/>
              </a:rPr>
              <a:t>We define appropriate metrics to assess the performance of our AI models, such as accuracy, precision, recall, F1 score, and area under the curve (AUC). These metrics help us quantify the effectiveness of our solutions.</a:t>
            </a:r>
          </a:p>
        </p:txBody>
      </p:sp>
      <p:sp>
        <p:nvSpPr>
          <p:cNvPr id="9" name="TextBox 9"/>
          <p:cNvSpPr txBox="1"/>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0" name="TextBox 10"/>
          <p:cNvSpPr txBox="1"/>
          <p:nvPr/>
        </p:nvSpPr>
        <p:spPr>
          <a:xfrm>
            <a:off x="9098018" y="8840553"/>
            <a:ext cx="3566883" cy="32575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Bold"/>
              </a:rPr>
              <a:t>www.reallygreatsite.com</a:t>
            </a:r>
          </a:p>
        </p:txBody>
      </p:sp>
      <p:sp>
        <p:nvSpPr>
          <p:cNvPr id="11" name="TextBox 11"/>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r>
              <a:rPr lang="en-US" altLang="zh-TW" dirty="0"/>
              <a:t>Harnessing Generative AI for Manufacturing Innovation : Applications and Opportunities</a:t>
            </a:r>
          </a:p>
        </p:txBody>
      </p:sp>
      <p:sp>
        <p:nvSpPr>
          <p:cNvPr id="3" name="Freeform 3"/>
          <p:cNvSpPr>
            <a:spLocks noGrp="1" noRot="1" noMove="1" noResize="1" noEditPoints="1" noAdjustHandles="1" noChangeArrowheads="1" noChangeShapeType="1"/>
          </p:cNvSpPr>
          <p:nvPr/>
        </p:nvSpPr>
        <p:spPr>
          <a:xfrm>
            <a:off x="7440050"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6725349" y="9048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4" name="TextBox 14"/>
          <p:cNvSpPr txBox="1">
            <a:spLocks noGrp="1" noRot="1" noMove="1" noResize="1" noEditPoints="1" noAdjustHandles="1" noChangeArrowheads="1" noChangeShapeType="1"/>
          </p:cNvSpPr>
          <p:nvPr/>
        </p:nvSpPr>
        <p:spPr>
          <a:xfrm>
            <a:off x="8322338"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5" name="TextBox 15"/>
          <p:cNvSpPr txBox="1">
            <a:spLocks noGrp="1" noRot="1" noMove="1" noResize="1" noEditPoints="1" noAdjustHandles="1" noChangeArrowheads="1" noChangeShapeType="1"/>
          </p:cNvSpPr>
          <p:nvPr/>
        </p:nvSpPr>
        <p:spPr>
          <a:xfrm>
            <a:off x="3816702" y="1774774"/>
            <a:ext cx="10654596" cy="1362681"/>
          </a:xfrm>
          <a:prstGeom prst="rect">
            <a:avLst/>
          </a:prstGeom>
        </p:spPr>
        <p:txBody>
          <a:bodyPr lIns="0" tIns="0" rIns="0" bIns="0" rtlCol="0" anchor="t">
            <a:spAutoFit/>
          </a:bodyPr>
          <a:lstStyle/>
          <a:p>
            <a:pPr algn="ctr">
              <a:lnSpc>
                <a:spcPts val="10341"/>
              </a:lnSpc>
            </a:pPr>
            <a:r>
              <a:rPr lang="en-US" altLang="zh-TW" sz="11120" dirty="0">
                <a:solidFill>
                  <a:srgbClr val="FFFFFF"/>
                </a:solidFill>
                <a:latin typeface="Codec Pro Bold"/>
              </a:rPr>
              <a:t>S</a:t>
            </a:r>
            <a:r>
              <a:rPr lang="en-US" sz="11120" dirty="0">
                <a:solidFill>
                  <a:srgbClr val="FFFFFF"/>
                </a:solidFill>
                <a:latin typeface="Codec Pro Bold"/>
              </a:rPr>
              <a:t>yllabus</a:t>
            </a:r>
          </a:p>
        </p:txBody>
      </p:sp>
      <p:sp>
        <p:nvSpPr>
          <p:cNvPr id="18" name="TextBox 18"/>
          <p:cNvSpPr txBox="1">
            <a:spLocks noGrp="1" noRot="1" noMove="1" noResize="1" noEditPoints="1" noAdjustHandles="1" noChangeArrowheads="1" noChangeShapeType="1"/>
          </p:cNvSpPr>
          <p:nvPr/>
        </p:nvSpPr>
        <p:spPr>
          <a:xfrm>
            <a:off x="16421303" y="800264"/>
            <a:ext cx="986517" cy="584006"/>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02</a:t>
            </a:r>
          </a:p>
        </p:txBody>
      </p:sp>
      <p:sp>
        <p:nvSpPr>
          <p:cNvPr id="31" name="TextBox 10">
            <a:extLst>
              <a:ext uri="{FF2B5EF4-FFF2-40B4-BE49-F238E27FC236}">
                <a16:creationId xmlns:a16="http://schemas.microsoft.com/office/drawing/2014/main" id="{C830C7A9-A113-F771-CDF4-2D1BE85581E4}"/>
              </a:ext>
            </a:extLst>
          </p:cNvPr>
          <p:cNvSpPr txBox="1">
            <a:spLocks noGrp="1" noRot="1" noMove="1" noResize="1" noEditPoints="1" noAdjustHandles="1" noChangeArrowheads="1" noChangeShapeType="1"/>
          </p:cNvSpPr>
          <p:nvPr/>
        </p:nvSpPr>
        <p:spPr>
          <a:xfrm>
            <a:off x="7467600" y="9136723"/>
            <a:ext cx="3602493" cy="276999"/>
          </a:xfrm>
          <a:prstGeom prst="rect">
            <a:avLst/>
          </a:prstGeom>
        </p:spPr>
        <p:txBody>
          <a:bodyPr wrap="square" lIns="0" tIns="0" rIns="0" bIns="0" rtlCol="0" anchor="t">
            <a:spAutoFit/>
          </a:bodyPr>
          <a:lstStyle/>
          <a:p>
            <a:pPr algn="l">
              <a:spcBef>
                <a:spcPct val="0"/>
              </a:spcBef>
            </a:pPr>
            <a:r>
              <a:rPr lang="en-US" sz="900" dirty="0">
                <a:solidFill>
                  <a:srgbClr val="FFFFFF"/>
                </a:solidFill>
                <a:latin typeface="Poppins Bold"/>
              </a:rPr>
              <a:t>Harnessing Generative AI for Manufacturing Innovation : </a:t>
            </a:r>
          </a:p>
          <a:p>
            <a:pPr algn="l">
              <a:spcBef>
                <a:spcPct val="0"/>
              </a:spcBef>
            </a:pPr>
            <a:r>
              <a:rPr lang="en-US" sz="900" dirty="0">
                <a:solidFill>
                  <a:srgbClr val="FFFFFF"/>
                </a:solidFill>
                <a:latin typeface="Poppins Bold"/>
              </a:rPr>
              <a:t>Applications and Opportunities</a:t>
            </a:r>
          </a:p>
        </p:txBody>
      </p:sp>
      <p:grpSp>
        <p:nvGrpSpPr>
          <p:cNvPr id="53" name="群組 52">
            <a:extLst>
              <a:ext uri="{FF2B5EF4-FFF2-40B4-BE49-F238E27FC236}">
                <a16:creationId xmlns:a16="http://schemas.microsoft.com/office/drawing/2014/main" id="{3F3C2DCA-BF05-E323-8AA9-8E8E56A3D7E1}"/>
              </a:ext>
            </a:extLst>
          </p:cNvPr>
          <p:cNvGrpSpPr>
            <a:grpSpLocks noGrp="1" noUngrp="1" noRot="1" noMove="1" noResize="1"/>
          </p:cNvGrpSpPr>
          <p:nvPr/>
        </p:nvGrpSpPr>
        <p:grpSpPr>
          <a:xfrm>
            <a:off x="1862405" y="2988790"/>
            <a:ext cx="15490477" cy="5929539"/>
            <a:chOff x="1862405" y="2988790"/>
            <a:chExt cx="15490477" cy="5929539"/>
          </a:xfrm>
        </p:grpSpPr>
        <p:grpSp>
          <p:nvGrpSpPr>
            <p:cNvPr id="38" name="群組 37">
              <a:extLst>
                <a:ext uri="{FF2B5EF4-FFF2-40B4-BE49-F238E27FC236}">
                  <a16:creationId xmlns:a16="http://schemas.microsoft.com/office/drawing/2014/main" id="{31A8FC28-B716-ABD9-AF11-9D72F408C86A}"/>
                </a:ext>
              </a:extLst>
            </p:cNvPr>
            <p:cNvGrpSpPr>
              <a:grpSpLocks noGrp="1" noUngrp="1" noRot="1" noMove="1" noResize="1"/>
            </p:cNvGrpSpPr>
            <p:nvPr/>
          </p:nvGrpSpPr>
          <p:grpSpPr>
            <a:xfrm>
              <a:off x="1862405" y="2988790"/>
              <a:ext cx="3297826" cy="3751522"/>
              <a:chOff x="2416373" y="3567133"/>
              <a:chExt cx="3297826" cy="3751522"/>
            </a:xfrm>
          </p:grpSpPr>
          <p:grpSp>
            <p:nvGrpSpPr>
              <p:cNvPr id="5" name="Group 5"/>
              <p:cNvGrpSpPr>
                <a:grpSpLocks noGrp="1" noUngrp="1" noRot="1" noMove="1" noResize="1"/>
              </p:cNvGrpSpPr>
              <p:nvPr/>
            </p:nvGrpSpPr>
            <p:grpSpPr>
              <a:xfrm>
                <a:off x="2416373" y="3868570"/>
                <a:ext cx="3297826" cy="2855769"/>
                <a:chOff x="0" y="0"/>
                <a:chExt cx="4282440" cy="3708400"/>
              </a:xfrm>
            </p:grpSpPr>
            <p:sp>
              <p:nvSpPr>
                <p:cNvPr id="6" name="Freeform 6"/>
                <p:cNvSpPr>
                  <a:spLocks noGrp="1" noRot="1" noMove="1" noResize="1" noEditPoints="1" noAdjustHandles="1" noChangeArrowheads="1" noChangeShapeType="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l="-14987" r="-14987"/>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dirty="0"/>
                </a:p>
              </p:txBody>
            </p:sp>
          </p:grpSp>
          <p:grpSp>
            <p:nvGrpSpPr>
              <p:cNvPr id="11" name="Group 11"/>
              <p:cNvGrpSpPr>
                <a:grpSpLocks noGrp="1" noUngrp="1" noRot="1" noMove="1" noResize="1"/>
              </p:cNvGrpSpPr>
              <p:nvPr/>
            </p:nvGrpSpPr>
            <p:grpSpPr>
              <a:xfrm>
                <a:off x="2416373" y="3567133"/>
                <a:ext cx="843381" cy="843381"/>
                <a:chOff x="0" y="0"/>
                <a:chExt cx="812800" cy="812800"/>
              </a:xfrm>
            </p:grpSpPr>
            <p:sp>
              <p:nvSpPr>
                <p:cNvPr id="12" name="Freeform 12"/>
                <p:cNvSpPr>
                  <a:spLocks noGrp="1" noRot="1" noMove="1" noResize="1" noEditPoints="1" noAdjustHandles="1" noChangeArrowheads="1" noChangeShapeType="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13" name="TextBox 13"/>
                <p:cNvSpPr txBox="1">
                  <a:spLocks noGrp="1" noRot="1" noMove="1" noResize="1" noEditPoints="1" noAdjustHandles="1" noChangeArrowheads="1" noChangeShapeType="1"/>
                </p:cNvSpPr>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a:spLocks noGrp="1" noRot="1" noMove="1" noResize="1" noEditPoints="1" noAdjustHandles="1" noChangeArrowheads="1" noChangeShapeType="1"/>
              </p:cNvSpPr>
              <p:nvPr/>
            </p:nvSpPr>
            <p:spPr>
              <a:xfrm>
                <a:off x="2686988" y="6876739"/>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Introduction</a:t>
                </a:r>
              </a:p>
            </p:txBody>
          </p:sp>
        </p:grpSp>
        <p:grpSp>
          <p:nvGrpSpPr>
            <p:cNvPr id="37" name="群組 36">
              <a:extLst>
                <a:ext uri="{FF2B5EF4-FFF2-40B4-BE49-F238E27FC236}">
                  <a16:creationId xmlns:a16="http://schemas.microsoft.com/office/drawing/2014/main" id="{46B23399-0E7B-5E26-D320-EF127490D2BD}"/>
                </a:ext>
              </a:extLst>
            </p:cNvPr>
            <p:cNvGrpSpPr>
              <a:grpSpLocks noGrp="1" noUngrp="1" noRot="1" noMove="1" noResize="1"/>
            </p:cNvGrpSpPr>
            <p:nvPr/>
          </p:nvGrpSpPr>
          <p:grpSpPr>
            <a:xfrm>
              <a:off x="4724400" y="5046555"/>
              <a:ext cx="5798524" cy="3871774"/>
              <a:chOff x="6237031" y="3446880"/>
              <a:chExt cx="5798524" cy="3871774"/>
            </a:xfrm>
          </p:grpSpPr>
          <p:grpSp>
            <p:nvGrpSpPr>
              <p:cNvPr id="7" name="Group 7"/>
              <p:cNvGrpSpPr>
                <a:grpSpLocks noGrp="1" noUngrp="1" noRot="1" noMove="1" noResize="1"/>
              </p:cNvGrpSpPr>
              <p:nvPr/>
            </p:nvGrpSpPr>
            <p:grpSpPr>
              <a:xfrm>
                <a:off x="7542434" y="3831439"/>
                <a:ext cx="3297826" cy="2855769"/>
                <a:chOff x="0" y="0"/>
                <a:chExt cx="4282440" cy="3708400"/>
              </a:xfrm>
            </p:grpSpPr>
            <p:sp>
              <p:nvSpPr>
                <p:cNvPr id="8" name="Freeform 8"/>
                <p:cNvSpPr>
                  <a:spLocks noGrp="1" noRot="1" noMove="1" noResize="1" noEditPoints="1" noAdjustHandles="1" noChangeArrowheads="1" noChangeShapeType="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9"/>
                  <a:stretch>
                    <a:fillRect l="-32081" r="-32081"/>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a:p>
              </p:txBody>
            </p:sp>
          </p:grpSp>
          <p:grpSp>
            <p:nvGrpSpPr>
              <p:cNvPr id="19" name="Group 19"/>
              <p:cNvGrpSpPr>
                <a:grpSpLocks noGrp="1" noUngrp="1" noRot="1" noMove="1" noResize="1"/>
              </p:cNvGrpSpPr>
              <p:nvPr/>
            </p:nvGrpSpPr>
            <p:grpSpPr>
              <a:xfrm>
                <a:off x="7900647" y="3446880"/>
                <a:ext cx="843381" cy="843381"/>
                <a:chOff x="0" y="0"/>
                <a:chExt cx="812800" cy="812800"/>
              </a:xfrm>
            </p:grpSpPr>
            <p:sp>
              <p:nvSpPr>
                <p:cNvPr id="20" name="Freeform 20"/>
                <p:cNvSpPr>
                  <a:spLocks noGrp="1" noRot="1" noMove="1" noResize="1" noEditPoints="1" noAdjustHandles="1" noChangeArrowheads="1" noChangeShapeType="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21" name="TextBox 21"/>
                <p:cNvSpPr txBox="1">
                  <a:spLocks noGrp="1" noRot="1" noMove="1" noResize="1" noEditPoints="1" noAdjustHandles="1" noChangeArrowheads="1" noChangeShapeType="1"/>
                </p:cNvSpPr>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TextBox 25"/>
              <p:cNvSpPr txBox="1">
                <a:spLocks noGrp="1" noRot="1" noMove="1" noResize="1" noEditPoints="1" noAdjustHandles="1" noChangeArrowheads="1" noChangeShapeType="1"/>
              </p:cNvSpPr>
              <p:nvPr/>
            </p:nvSpPr>
            <p:spPr>
              <a:xfrm>
                <a:off x="6237031" y="6876738"/>
                <a:ext cx="5798524" cy="441916"/>
              </a:xfrm>
              <a:prstGeom prst="rect">
                <a:avLst/>
              </a:prstGeom>
            </p:spPr>
            <p:txBody>
              <a:bodyPr wrap="square" lIns="0" tIns="0" rIns="0" bIns="0" rtlCol="0" anchor="t">
                <a:spAutoFit/>
              </a:bodyPr>
              <a:lstStyle>
                <a:defPPr>
                  <a:defRPr lang="en-US"/>
                </a:defPPr>
                <a:lvl1pPr algn="ctr">
                  <a:lnSpc>
                    <a:spcPts val="3386"/>
                  </a:lnSpc>
                  <a:spcBef>
                    <a:spcPct val="0"/>
                  </a:spcBef>
                  <a:defRPr sz="3200">
                    <a:solidFill>
                      <a:srgbClr val="FA85E2"/>
                    </a:solidFill>
                    <a:latin typeface="Poppins"/>
                  </a:defRPr>
                </a:lvl1pPr>
              </a:lstStyle>
              <a:p>
                <a:r>
                  <a:rPr lang="en-US" dirty="0"/>
                  <a:t>Literature Review</a:t>
                </a:r>
              </a:p>
            </p:txBody>
          </p:sp>
        </p:grpSp>
        <p:grpSp>
          <p:nvGrpSpPr>
            <p:cNvPr id="36" name="群組 35">
              <a:extLst>
                <a:ext uri="{FF2B5EF4-FFF2-40B4-BE49-F238E27FC236}">
                  <a16:creationId xmlns:a16="http://schemas.microsoft.com/office/drawing/2014/main" id="{92ECCF30-4538-8CDD-D4BF-4A4AD62B5776}"/>
                </a:ext>
              </a:extLst>
            </p:cNvPr>
            <p:cNvGrpSpPr>
              <a:grpSpLocks noGrp="1" noUngrp="1" noRot="1" noMove="1" noResize="1"/>
            </p:cNvGrpSpPr>
            <p:nvPr/>
          </p:nvGrpSpPr>
          <p:grpSpPr>
            <a:xfrm>
              <a:off x="10087981" y="2988790"/>
              <a:ext cx="3297826" cy="4084224"/>
              <a:chOff x="13123476" y="3320156"/>
              <a:chExt cx="3297826" cy="4084224"/>
            </a:xfrm>
          </p:grpSpPr>
          <p:grpSp>
            <p:nvGrpSpPr>
              <p:cNvPr id="9" name="Group 9"/>
              <p:cNvGrpSpPr>
                <a:grpSpLocks noGrp="1" noUngrp="1" noRot="1" noMove="1" noResize="1"/>
              </p:cNvGrpSpPr>
              <p:nvPr/>
            </p:nvGrpSpPr>
            <p:grpSpPr>
              <a:xfrm>
                <a:off x="13123476" y="3741846"/>
                <a:ext cx="3297826" cy="2855769"/>
                <a:chOff x="0" y="0"/>
                <a:chExt cx="4282440" cy="3708400"/>
              </a:xfrm>
            </p:grpSpPr>
            <p:sp>
              <p:nvSpPr>
                <p:cNvPr id="10" name="Freeform 10"/>
                <p:cNvSpPr>
                  <a:spLocks noGrp="1" noRot="1" noMove="1" noResize="1" noEditPoints="1" noAdjustHandles="1" noChangeArrowheads="1" noChangeShapeType="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10"/>
                  <a:stretch>
                    <a:fillRect l="-7730" r="-7730"/>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a:p>
              </p:txBody>
            </p:sp>
          </p:grpSp>
          <p:grpSp>
            <p:nvGrpSpPr>
              <p:cNvPr id="22" name="Group 22"/>
              <p:cNvGrpSpPr>
                <a:grpSpLocks noGrp="1" noUngrp="1" noRot="1" noMove="1" noResize="1"/>
              </p:cNvGrpSpPr>
              <p:nvPr/>
            </p:nvGrpSpPr>
            <p:grpSpPr>
              <a:xfrm>
                <a:off x="13479352" y="3320156"/>
                <a:ext cx="843381" cy="843381"/>
                <a:chOff x="0" y="0"/>
                <a:chExt cx="812800" cy="812800"/>
              </a:xfrm>
            </p:grpSpPr>
            <p:sp>
              <p:nvSpPr>
                <p:cNvPr id="23" name="Freeform 23"/>
                <p:cNvSpPr>
                  <a:spLocks noGrp="1" noRot="1" noMove="1" noResize="1" noEditPoints="1" noAdjustHandles="1" noChangeArrowheads="1" noChangeShapeType="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24" name="TextBox 24"/>
                <p:cNvSpPr txBox="1">
                  <a:spLocks noGrp="1" noRot="1" noMove="1" noResize="1" noEditPoints="1" noAdjustHandles="1" noChangeArrowheads="1" noChangeShapeType="1"/>
                </p:cNvSpPr>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TextBox 26"/>
              <p:cNvSpPr txBox="1">
                <a:spLocks noGrp="1" noRot="1" noMove="1" noResize="1" noEditPoints="1" noAdjustHandles="1" noChangeArrowheads="1" noChangeShapeType="1"/>
              </p:cNvSpPr>
              <p:nvPr/>
            </p:nvSpPr>
            <p:spPr>
              <a:xfrm>
                <a:off x="13123476" y="696246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grpSp>
        <p:grpSp>
          <p:nvGrpSpPr>
            <p:cNvPr id="46" name="群組 45">
              <a:extLst>
                <a:ext uri="{FF2B5EF4-FFF2-40B4-BE49-F238E27FC236}">
                  <a16:creationId xmlns:a16="http://schemas.microsoft.com/office/drawing/2014/main" id="{2C013286-46B2-400F-B63D-041F5FF69C33}"/>
                </a:ext>
              </a:extLst>
            </p:cNvPr>
            <p:cNvGrpSpPr>
              <a:grpSpLocks noGrp="1" noUngrp="1" noRot="1" noMove="1" noResize="1"/>
            </p:cNvGrpSpPr>
            <p:nvPr/>
          </p:nvGrpSpPr>
          <p:grpSpPr>
            <a:xfrm>
              <a:off x="14055056" y="5086088"/>
              <a:ext cx="3297826" cy="3751522"/>
              <a:chOff x="2416373" y="3567133"/>
              <a:chExt cx="3297826" cy="3751522"/>
            </a:xfrm>
          </p:grpSpPr>
          <p:grpSp>
            <p:nvGrpSpPr>
              <p:cNvPr id="47" name="Group 5">
                <a:extLst>
                  <a:ext uri="{FF2B5EF4-FFF2-40B4-BE49-F238E27FC236}">
                    <a16:creationId xmlns:a16="http://schemas.microsoft.com/office/drawing/2014/main" id="{8472E93A-4AB5-8ADE-68A1-3C0FC58D9321}"/>
                  </a:ext>
                </a:extLst>
              </p:cNvPr>
              <p:cNvGrpSpPr>
                <a:grpSpLocks noGrp="1" noUngrp="1" noRot="1" noMove="1" noResize="1"/>
              </p:cNvGrpSpPr>
              <p:nvPr/>
            </p:nvGrpSpPr>
            <p:grpSpPr>
              <a:xfrm>
                <a:off x="2416373" y="3868570"/>
                <a:ext cx="3297826" cy="2855769"/>
                <a:chOff x="0" y="0"/>
                <a:chExt cx="4282440" cy="3708400"/>
              </a:xfrm>
            </p:grpSpPr>
            <p:sp>
              <p:nvSpPr>
                <p:cNvPr id="52" name="Freeform 6">
                  <a:extLst>
                    <a:ext uri="{FF2B5EF4-FFF2-40B4-BE49-F238E27FC236}">
                      <a16:creationId xmlns:a16="http://schemas.microsoft.com/office/drawing/2014/main" id="{EB7DEE43-C694-0229-31B3-834B74CD880A}"/>
                    </a:ext>
                  </a:extLst>
                </p:cNvPr>
                <p:cNvSpPr>
                  <a:spLocks noGrp="1" noRot="1" noMove="1" noResize="1" noEditPoints="1" noAdjustHandles="1" noChangeArrowheads="1" noChangeShapeType="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l="-14987" r="-14987"/>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dirty="0"/>
                </a:p>
              </p:txBody>
            </p:sp>
          </p:grpSp>
          <p:grpSp>
            <p:nvGrpSpPr>
              <p:cNvPr id="48" name="Group 11">
                <a:extLst>
                  <a:ext uri="{FF2B5EF4-FFF2-40B4-BE49-F238E27FC236}">
                    <a16:creationId xmlns:a16="http://schemas.microsoft.com/office/drawing/2014/main" id="{74E82FA7-E873-707C-57E4-36C74B7D03ED}"/>
                  </a:ext>
                </a:extLst>
              </p:cNvPr>
              <p:cNvGrpSpPr>
                <a:grpSpLocks noGrp="1" noUngrp="1" noRot="1" noMove="1" noResize="1"/>
              </p:cNvGrpSpPr>
              <p:nvPr/>
            </p:nvGrpSpPr>
            <p:grpSpPr>
              <a:xfrm>
                <a:off x="2416373" y="3567133"/>
                <a:ext cx="843381" cy="843381"/>
                <a:chOff x="0" y="0"/>
                <a:chExt cx="812800" cy="812800"/>
              </a:xfrm>
            </p:grpSpPr>
            <p:sp>
              <p:nvSpPr>
                <p:cNvPr id="50" name="Freeform 12">
                  <a:extLst>
                    <a:ext uri="{FF2B5EF4-FFF2-40B4-BE49-F238E27FC236}">
                      <a16:creationId xmlns:a16="http://schemas.microsoft.com/office/drawing/2014/main" id="{3D204A50-62A9-9053-7913-7CE0A8477658}"/>
                    </a:ext>
                  </a:extLst>
                </p:cNvPr>
                <p:cNvSpPr>
                  <a:spLocks noGrp="1" noRot="1" noMove="1" noResize="1" noEditPoints="1" noAdjustHandles="1" noChangeArrowheads="1" noChangeShapeType="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51" name="TextBox 13">
                  <a:extLst>
                    <a:ext uri="{FF2B5EF4-FFF2-40B4-BE49-F238E27FC236}">
                      <a16:creationId xmlns:a16="http://schemas.microsoft.com/office/drawing/2014/main" id="{210304AB-7AD9-B3F1-8363-9FCDD4B40289}"/>
                    </a:ext>
                  </a:extLst>
                </p:cNvPr>
                <p:cNvSpPr txBox="1">
                  <a:spLocks noGrp="1" noRot="1" noMove="1" noResize="1" noEditPoints="1" noAdjustHandles="1" noChangeArrowheads="1" noChangeShapeType="1"/>
                </p:cNvSpPr>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9" name="TextBox 16">
                <a:extLst>
                  <a:ext uri="{FF2B5EF4-FFF2-40B4-BE49-F238E27FC236}">
                    <a16:creationId xmlns:a16="http://schemas.microsoft.com/office/drawing/2014/main" id="{718D43ED-D9EE-EEC3-741A-2A12EBE475EB}"/>
                  </a:ext>
                </a:extLst>
              </p:cNvPr>
              <p:cNvSpPr txBox="1">
                <a:spLocks noGrp="1" noRot="1" noMove="1" noResize="1" noEditPoints="1" noAdjustHandles="1" noChangeArrowheads="1" noChangeShapeType="1"/>
              </p:cNvSpPr>
              <p:nvPr/>
            </p:nvSpPr>
            <p:spPr>
              <a:xfrm>
                <a:off x="2686988" y="6876739"/>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Conclusion</a:t>
                </a:r>
              </a:p>
            </p:txBody>
          </p:sp>
        </p:grpSp>
      </p:grpSp>
    </p:spTree>
    <p:extLst>
      <p:ext uri="{BB962C8B-B14F-4D97-AF65-F5344CB8AC3E}">
        <p14:creationId xmlns:p14="http://schemas.microsoft.com/office/powerpoint/2010/main" val="20103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zh-TW" altLang="en-US"/>
          </a:p>
        </p:txBody>
      </p:sp>
      <p:sp>
        <p:nvSpPr>
          <p:cNvPr id="3" name="Freeform 3"/>
          <p:cNvSpPr/>
          <p:nvPr/>
        </p:nvSpPr>
        <p:spPr>
          <a:xfrm>
            <a:off x="2674233" y="-299192"/>
            <a:ext cx="12939534" cy="10885383"/>
          </a:xfrm>
          <a:custGeom>
            <a:avLst/>
            <a:gdLst/>
            <a:ahLst/>
            <a:cxnLst/>
            <a:rect l="l" t="t" r="r" b="b"/>
            <a:pathLst>
              <a:path w="12939534" h="10885383">
                <a:moveTo>
                  <a:pt x="0" y="0"/>
                </a:moveTo>
                <a:lnTo>
                  <a:pt x="12939534" y="0"/>
                </a:lnTo>
                <a:lnTo>
                  <a:pt x="12939534" y="10885384"/>
                </a:lnTo>
                <a:lnTo>
                  <a:pt x="0" y="10885384"/>
                </a:lnTo>
                <a:lnTo>
                  <a:pt x="0" y="0"/>
                </a:lnTo>
                <a:close/>
              </a:path>
            </a:pathLst>
          </a:custGeom>
          <a:blipFill>
            <a:blip r:embed="rId3">
              <a:alphaModFix amt="10999"/>
            </a:blip>
            <a:stretch>
              <a:fillRect/>
            </a:stretch>
          </a:blipFill>
        </p:spPr>
        <p:txBody>
          <a:bodyPr/>
          <a:lstStyle/>
          <a:p>
            <a:endParaRPr lang="zh-TW" altLang="en-US"/>
          </a:p>
        </p:txBody>
      </p:sp>
      <p:sp>
        <p:nvSpPr>
          <p:cNvPr id="4" name="Freeform 4"/>
          <p:cNvSpPr/>
          <p:nvPr/>
        </p:nvSpPr>
        <p:spPr>
          <a:xfrm>
            <a:off x="7440050"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Freeform 5"/>
          <p:cNvSpPr/>
          <p:nvPr/>
        </p:nvSpPr>
        <p:spPr>
          <a:xfrm>
            <a:off x="6725349" y="85155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p:nvPr/>
        </p:nvSpPr>
        <p:spPr>
          <a:xfrm>
            <a:off x="8322338"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7" name="TextBox 7"/>
          <p:cNvSpPr txBox="1"/>
          <p:nvPr/>
        </p:nvSpPr>
        <p:spPr>
          <a:xfrm>
            <a:off x="3816702" y="2136724"/>
            <a:ext cx="10654596" cy="2876866"/>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Future Directions</a:t>
            </a:r>
          </a:p>
        </p:txBody>
      </p:sp>
      <p:sp>
        <p:nvSpPr>
          <p:cNvPr id="8" name="TextBox 8"/>
          <p:cNvSpPr txBox="1"/>
          <p:nvPr/>
        </p:nvSpPr>
        <p:spPr>
          <a:xfrm>
            <a:off x="7602072" y="8550371"/>
            <a:ext cx="3566883" cy="32575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Bold"/>
              </a:rPr>
              <a:t>www.reallygreatsite.com</a:t>
            </a:r>
          </a:p>
        </p:txBody>
      </p:sp>
      <p:sp>
        <p:nvSpPr>
          <p:cNvPr id="9" name="TextBox 9"/>
          <p:cNvSpPr txBox="1"/>
          <p:nvPr/>
        </p:nvSpPr>
        <p:spPr>
          <a:xfrm>
            <a:off x="3253617" y="5308865"/>
            <a:ext cx="11780766" cy="1719741"/>
          </a:xfrm>
          <a:prstGeom prst="rect">
            <a:avLst/>
          </a:prstGeom>
        </p:spPr>
        <p:txBody>
          <a:bodyPr lIns="0" tIns="0" rIns="0" bIns="0" rtlCol="0" anchor="t">
            <a:spAutoFit/>
          </a:bodyPr>
          <a:lstStyle/>
          <a:p>
            <a:pPr marL="522192" lvl="1" indent="-261096" algn="ctr">
              <a:lnSpc>
                <a:spcPts val="3386"/>
              </a:lnSpc>
              <a:spcBef>
                <a:spcPct val="0"/>
              </a:spcBef>
              <a:buFont typeface="Arial"/>
              <a:buChar char="•"/>
            </a:pPr>
            <a:r>
              <a:rPr lang="en-US" sz="2418">
                <a:solidFill>
                  <a:srgbClr val="FFFFFF"/>
                </a:solidFill>
                <a:latin typeface="Poppins"/>
              </a:rPr>
              <a:t>We outline future directions for our AI project, including scalability, generalization, integration with existing systems, and exploring new applications and domains. Continuous research and development are essential for staying at the forefront of AI innovation.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4">
              <a:alphaModFix amt="7999"/>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6" name="Freeform 6"/>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9" name="矩形 18">
            <a:extLst>
              <a:ext uri="{FF2B5EF4-FFF2-40B4-BE49-F238E27FC236}">
                <a16:creationId xmlns:a16="http://schemas.microsoft.com/office/drawing/2014/main" id="{725649EC-CF2B-9BDF-A2CA-BD9A1481076D}"/>
              </a:ext>
            </a:extLst>
          </p:cNvPr>
          <p:cNvSpPr>
            <a:spLocks noGrp="1" noRot="1" noMove="1" noResize="1" noEditPoints="1" noAdjustHandles="1" noChangeArrowheads="1" noChangeShapeType="1"/>
          </p:cNvSpPr>
          <p:nvPr/>
        </p:nvSpPr>
        <p:spPr>
          <a:xfrm>
            <a:off x="3861921" y="1110553"/>
            <a:ext cx="10162330" cy="7725192"/>
          </a:xfrm>
          <a:prstGeom prst="rect">
            <a:avLst/>
          </a:prstGeom>
          <a:noFill/>
        </p:spPr>
        <p:txBody>
          <a:bodyPr wrap="square" lIns="91440" tIns="45720" rIns="91440" bIns="45720">
            <a:spAutoFit/>
          </a:bodyPr>
          <a:lstStyle/>
          <a:p>
            <a:pPr algn="ctr"/>
            <a:r>
              <a:rPr lang="en-US" altLang="zh-TW"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a:t>
            </a:r>
            <a:endParaRPr lang="zh-TW" altLang="en-US"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TextBox 12"/>
          <p:cNvSpPr txBox="1">
            <a:spLocks noGrp="1" noRot="1" noMove="1" noResize="1" noEditPoints="1" noAdjustHandles="1" noChangeArrowheads="1" noChangeShapeType="1"/>
          </p:cNvSpPr>
          <p:nvPr/>
        </p:nvSpPr>
        <p:spPr>
          <a:xfrm>
            <a:off x="4517060" y="4292915"/>
            <a:ext cx="9253880" cy="1362681"/>
          </a:xfrm>
          <a:prstGeom prst="rect">
            <a:avLst/>
          </a:prstGeom>
        </p:spPr>
        <p:txBody>
          <a:bodyPr lIns="0" tIns="0" rIns="0" bIns="0" rtlCol="0" anchor="t">
            <a:spAutoFit/>
          </a:bodyPr>
          <a:lstStyle/>
          <a:p>
            <a:pPr algn="ctr">
              <a:lnSpc>
                <a:spcPts val="10341"/>
              </a:lnSpc>
            </a:pPr>
            <a:r>
              <a:rPr lang="en-US" sz="11120" dirty="0">
                <a:solidFill>
                  <a:srgbClr val="FFFFFF"/>
                </a:solidFill>
                <a:latin typeface="Codec Pro Bold"/>
              </a:rPr>
              <a:t>Introduction</a:t>
            </a:r>
          </a:p>
        </p:txBody>
      </p:sp>
      <p:sp>
        <p:nvSpPr>
          <p:cNvPr id="13" name="TextBox 13"/>
          <p:cNvSpPr txBox="1">
            <a:spLocks noGrp="1" noRot="1" noMove="1" noResize="1" noEditPoints="1" noAdjustHandles="1" noChangeArrowheads="1" noChangeShapeType="1"/>
          </p:cNvSpPr>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7" name="Freeform 17"/>
          <p:cNvSpPr>
            <a:spLocks noGrp="1" noRot="1" noMove="1" noResize="1" noEditPoints="1" noAdjustHandles="1" noChangeArrowheads="1" noChangeShapeType="1"/>
          </p:cNvSpPr>
          <p:nvPr/>
        </p:nvSpPr>
        <p:spPr>
          <a:xfrm>
            <a:off x="6795942" y="9066332"/>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8" name="TextBox 18"/>
          <p:cNvSpPr txBox="1">
            <a:spLocks noGrp="1" noRot="1" noMove="1" noResize="1" noEditPoints="1" noAdjustHandles="1" noChangeArrowheads="1" noChangeShapeType="1"/>
          </p:cNvSpPr>
          <p:nvPr/>
        </p:nvSpPr>
        <p:spPr>
          <a:xfrm>
            <a:off x="7672665" y="9101174"/>
            <a:ext cx="3566883" cy="305084"/>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M11209202 Huang Ya Pei</a:t>
            </a:r>
          </a:p>
        </p:txBody>
      </p:sp>
    </p:spTree>
    <p:extLst>
      <p:ext uri="{BB962C8B-B14F-4D97-AF65-F5344CB8AC3E}">
        <p14:creationId xmlns:p14="http://schemas.microsoft.com/office/powerpoint/2010/main" val="3269299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6" name="Freeform 6"/>
          <p:cNvSpPr>
            <a:spLocks noGrp="1" noRot="1" noMove="1" noResize="1" noEditPoints="1" noAdjustHandles="1" noChangeArrowheads="1" noChangeShapeType="1"/>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9"/>
            <a:stretch>
              <a:fillRect/>
            </a:stretch>
          </a:blipFill>
        </p:spPr>
        <p:txBody>
          <a:bodyPr/>
          <a:lstStyle/>
          <a:p>
            <a:endParaRPr lang="zh-TW" altLang="en-US"/>
          </a:p>
        </p:txBody>
      </p:sp>
      <p:sp>
        <p:nvSpPr>
          <p:cNvPr id="7" name="TextBox 7"/>
          <p:cNvSpPr txBox="1">
            <a:spLocks noGrp="1" noRot="1" noMove="1" noResize="1" noEditPoints="1" noAdjustHandles="1" noChangeArrowheads="1" noChangeShapeType="1"/>
          </p:cNvSpPr>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8" name="TextBox 8"/>
          <p:cNvSpPr txBox="1">
            <a:spLocks noGrp="1" noRot="1" noMove="1" noResize="1" noEditPoints="1" noAdjustHandles="1" noChangeArrowheads="1" noChangeShapeType="1"/>
          </p:cNvSpPr>
          <p:nvPr/>
        </p:nvSpPr>
        <p:spPr>
          <a:xfrm>
            <a:off x="6255102" y="2266634"/>
            <a:ext cx="10966098" cy="1362681"/>
          </a:xfrm>
          <a:prstGeom prst="rect">
            <a:avLst/>
          </a:prstGeom>
        </p:spPr>
        <p:txBody>
          <a:bodyPr wrap="square" lIns="0" tIns="0" rIns="0" bIns="0" rtlCol="0" anchor="t">
            <a:spAutoFit/>
          </a:bodyPr>
          <a:lstStyle/>
          <a:p>
            <a:pPr algn="l">
              <a:lnSpc>
                <a:spcPts val="10341"/>
              </a:lnSpc>
            </a:pPr>
            <a:r>
              <a:rPr lang="en-US" sz="1112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Generative</a:t>
            </a:r>
            <a:r>
              <a:rPr lang="en-US" sz="11120" dirty="0">
                <a:solidFill>
                  <a:srgbClr val="FFFFFF"/>
                </a:solidFill>
                <a:latin typeface="Codec Pro Bold"/>
              </a:rPr>
              <a:t> AI</a:t>
            </a:r>
          </a:p>
        </p:txBody>
      </p:sp>
      <p:sp>
        <p:nvSpPr>
          <p:cNvPr id="9" name="TextBox 9"/>
          <p:cNvSpPr txBox="1">
            <a:spLocks noGrp="1" noRot="1" noMove="1" noResize="1" noEditPoints="1" noAdjustHandles="1" noChangeArrowheads="1" noChangeShapeType="1"/>
          </p:cNvSpPr>
          <p:nvPr/>
        </p:nvSpPr>
        <p:spPr>
          <a:xfrm>
            <a:off x="6255102" y="4235475"/>
            <a:ext cx="11270898" cy="3601563"/>
          </a:xfrm>
          <a:prstGeom prst="rect">
            <a:avLst/>
          </a:prstGeom>
        </p:spPr>
        <p:txBody>
          <a:bodyPr wrap="square" lIns="0" tIns="0" rIns="0" bIns="0" rtlCol="0" anchor="t">
            <a:spAutoFit/>
          </a:bodyPr>
          <a:lstStyle/>
          <a:p>
            <a:pPr algn="just">
              <a:lnSpc>
                <a:spcPct val="150000"/>
              </a:lnSpc>
              <a:spcBef>
                <a:spcPct val="0"/>
              </a:spcBef>
            </a:pP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Generative Artificial Intelligence / </a:t>
            </a:r>
            <a:r>
              <a:rPr lang="en-US" sz="3200" b="1" spc="50" dirty="0" err="1">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GenAI</a:t>
            </a:r>
            <a:endParaRPr lang="en-US" sz="3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endParaRPr>
          </a:p>
          <a:p>
            <a:pPr algn="just">
              <a:lnSpc>
                <a:spcPct val="150000"/>
              </a:lnSpc>
              <a:spcBef>
                <a:spcPct val="0"/>
              </a:spcBef>
            </a:pPr>
            <a:endParaRPr lang="en-US" sz="3200" dirty="0">
              <a:solidFill>
                <a:srgbClr val="FFFFFF"/>
              </a:solidFill>
              <a:latin typeface="Nirmala UI" panose="020B0502040204020203" pitchFamily="34" charset="0"/>
              <a:ea typeface="Nirmala UI" panose="020B0502040204020203" pitchFamily="34" charset="0"/>
              <a:cs typeface="Nirmala UI" panose="020B0502040204020203" pitchFamily="34" charset="0"/>
            </a:endParaRPr>
          </a:p>
          <a:p>
            <a:pPr marL="457200" indent="-457200" algn="just">
              <a:lnSpc>
                <a:spcPct val="150000"/>
              </a:lnSpc>
              <a:spcBef>
                <a:spcPct val="0"/>
              </a:spcBef>
              <a:buFont typeface="Arial" panose="020B0604020202020204" pitchFamily="34" charset="0"/>
              <a:buChar char="•"/>
            </a:pPr>
            <a:r>
              <a:rPr lang="en-US" sz="3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revolutionizing the manufacturing industry </a:t>
            </a:r>
          </a:p>
          <a:p>
            <a:pPr marL="457200" indent="-457200" algn="just">
              <a:lnSpc>
                <a:spcPct val="150000"/>
              </a:lnSpc>
              <a:spcBef>
                <a:spcPct val="0"/>
              </a:spcBef>
              <a:buFont typeface="Arial" panose="020B0604020202020204" pitchFamily="34" charset="0"/>
              <a:buChar char="•"/>
            </a:pPr>
            <a:r>
              <a:rPr lang="en-US" sz="3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class of artificial intelligence </a:t>
            </a:r>
          </a:p>
          <a:p>
            <a:pPr marL="457200" indent="-457200" algn="just">
              <a:lnSpc>
                <a:spcPct val="150000"/>
              </a:lnSpc>
              <a:spcBef>
                <a:spcPct val="0"/>
              </a:spcBef>
              <a:buFont typeface="Arial" panose="020B0604020202020204" pitchFamily="34" charset="0"/>
              <a:buChar char="•"/>
            </a:pPr>
            <a:r>
              <a:rPr lang="en-US" sz="3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a breakthrough in computational intelligence</a:t>
            </a:r>
          </a:p>
        </p:txBody>
      </p:sp>
      <p:sp>
        <p:nvSpPr>
          <p:cNvPr id="11" name="TextBox 11"/>
          <p:cNvSpPr txBox="1">
            <a:spLocks noGrp="1" noRot="1" noMove="1" noResize="1" noEditPoints="1" noAdjustHandles="1" noChangeArrowheads="1" noChangeShapeType="1"/>
          </p:cNvSpPr>
          <p:nvPr/>
        </p:nvSpPr>
        <p:spPr>
          <a:xfrm>
            <a:off x="16421303" y="8469820"/>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03</a:t>
            </a:r>
          </a:p>
        </p:txBody>
      </p:sp>
      <p:sp>
        <p:nvSpPr>
          <p:cNvPr id="12" name="Freeform 12"/>
          <p:cNvSpPr>
            <a:spLocks noGrp="1" noRot="1" noMove="1" noResize="1" noEditPoints="1" noAdjustHandles="1" noChangeArrowheads="1" noChangeShapeType="1"/>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a:spLocks noGrp="1" noRot="1" noMove="1" noResize="1" noEditPoints="1" noAdjustHandles="1" noChangeArrowheads="1" noChangeShapeType="1"/>
          </p:cNvSpPr>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Introduction</a:t>
            </a:r>
          </a:p>
        </p:txBody>
      </p:sp>
      <p:pic>
        <p:nvPicPr>
          <p:cNvPr id="2050" name="Picture 2" descr="How To Use GenAI To Automate Your Business Processes? | by Nilesh Parashar  | Medium">
            <a:extLst>
              <a:ext uri="{FF2B5EF4-FFF2-40B4-BE49-F238E27FC236}">
                <a16:creationId xmlns:a16="http://schemas.microsoft.com/office/drawing/2014/main" id="{17B676CE-C5AA-58B0-5B4E-BAE235B4E9A3}"/>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302097" y="501500"/>
            <a:ext cx="17683806" cy="92839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0"/>
                                        </p:tgtEl>
                                      </p:cBhvr>
                                    </p:animEffect>
                                    <p:set>
                                      <p:cBhvr>
                                        <p:cTn id="7" dur="1" fill="hold">
                                          <p:stCondLst>
                                            <p:cond delay="49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6" name="Freeform 6"/>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9"/>
            <a:stretch>
              <a:fillRect/>
            </a:stretch>
          </a:blipFill>
        </p:spPr>
        <p:txBody>
          <a:bodyPr/>
          <a:lstStyle/>
          <a:p>
            <a:endParaRPr lang="zh-TW" altLang="en-US"/>
          </a:p>
        </p:txBody>
      </p:sp>
      <p:sp>
        <p:nvSpPr>
          <p:cNvPr id="7" name="TextBox 7"/>
          <p:cNvSpPr txBox="1"/>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8" name="TextBox 8"/>
          <p:cNvSpPr txBox="1"/>
          <p:nvPr/>
        </p:nvSpPr>
        <p:spPr>
          <a:xfrm>
            <a:off x="6255102" y="2266634"/>
            <a:ext cx="10966098" cy="1362681"/>
          </a:xfrm>
          <a:prstGeom prst="rect">
            <a:avLst/>
          </a:prstGeom>
        </p:spPr>
        <p:txBody>
          <a:bodyPr wrap="square" lIns="0" tIns="0" rIns="0" bIns="0" rtlCol="0" anchor="t">
            <a:spAutoFit/>
          </a:bodyPr>
          <a:lstStyle/>
          <a:p>
            <a:pPr algn="l">
              <a:lnSpc>
                <a:spcPts val="10341"/>
              </a:lnSpc>
            </a:pPr>
            <a:r>
              <a:rPr lang="en-US" sz="1112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dec Pro Bold"/>
              </a:rPr>
              <a:t>Generative AI</a:t>
            </a:r>
          </a:p>
        </p:txBody>
      </p:sp>
      <p:sp>
        <p:nvSpPr>
          <p:cNvPr id="11" name="TextBox 11"/>
          <p:cNvSpPr txBox="1"/>
          <p:nvPr/>
        </p:nvSpPr>
        <p:spPr>
          <a:xfrm>
            <a:off x="16421303" y="84698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08</a:t>
            </a:r>
          </a:p>
        </p:txBody>
      </p:sp>
      <p:sp>
        <p:nvSpPr>
          <p:cNvPr id="12" name="Freeform 12"/>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Introduction</a:t>
            </a:r>
          </a:p>
        </p:txBody>
      </p:sp>
      <p:graphicFrame>
        <p:nvGraphicFramePr>
          <p:cNvPr id="10" name="資料庫圖表 9">
            <a:extLst>
              <a:ext uri="{FF2B5EF4-FFF2-40B4-BE49-F238E27FC236}">
                <a16:creationId xmlns:a16="http://schemas.microsoft.com/office/drawing/2014/main" id="{6A44E6D4-6151-D687-8778-A7BFD9BB1562}"/>
              </a:ext>
            </a:extLst>
          </p:cNvPr>
          <p:cNvGraphicFramePr/>
          <p:nvPr>
            <p:extLst>
              <p:ext uri="{D42A27DB-BD31-4B8C-83A1-F6EECF244321}">
                <p14:modId xmlns:p14="http://schemas.microsoft.com/office/powerpoint/2010/main" val="3577296920"/>
              </p:ext>
            </p:extLst>
          </p:nvPr>
        </p:nvGraphicFramePr>
        <p:xfrm>
          <a:off x="6255102" y="1927956"/>
          <a:ext cx="11499498" cy="812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852912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6" name="Freeform 6"/>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9"/>
            <a:stretch>
              <a:fillRect/>
            </a:stretch>
          </a:blipFill>
        </p:spPr>
        <p:txBody>
          <a:bodyPr/>
          <a:lstStyle/>
          <a:p>
            <a:endParaRPr lang="zh-TW" altLang="en-US"/>
          </a:p>
        </p:txBody>
      </p:sp>
      <p:sp>
        <p:nvSpPr>
          <p:cNvPr id="7" name="TextBox 7"/>
          <p:cNvSpPr txBox="1"/>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8" name="TextBox 8"/>
          <p:cNvSpPr txBox="1"/>
          <p:nvPr/>
        </p:nvSpPr>
        <p:spPr>
          <a:xfrm>
            <a:off x="6255102" y="2266634"/>
            <a:ext cx="10966098" cy="1362681"/>
          </a:xfrm>
          <a:prstGeom prst="rect">
            <a:avLst/>
          </a:prstGeom>
        </p:spPr>
        <p:txBody>
          <a:bodyPr wrap="square" lIns="0" tIns="0" rIns="0" bIns="0" rtlCol="0" anchor="t">
            <a:spAutoFit/>
          </a:bodyPr>
          <a:lstStyle/>
          <a:p>
            <a:pPr algn="l">
              <a:lnSpc>
                <a:spcPts val="10341"/>
              </a:lnSpc>
            </a:pPr>
            <a:r>
              <a:rPr lang="en-US" sz="1112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dec Pro Bold"/>
              </a:rPr>
              <a:t>Generative AI</a:t>
            </a:r>
          </a:p>
        </p:txBody>
      </p:sp>
      <p:sp>
        <p:nvSpPr>
          <p:cNvPr id="11" name="TextBox 11"/>
          <p:cNvSpPr txBox="1"/>
          <p:nvPr/>
        </p:nvSpPr>
        <p:spPr>
          <a:xfrm>
            <a:off x="16421303" y="84698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08</a:t>
            </a:r>
          </a:p>
        </p:txBody>
      </p:sp>
      <p:sp>
        <p:nvSpPr>
          <p:cNvPr id="12" name="Freeform 12"/>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Introduction</a:t>
            </a:r>
          </a:p>
        </p:txBody>
      </p:sp>
      <p:graphicFrame>
        <p:nvGraphicFramePr>
          <p:cNvPr id="10" name="資料庫圖表 9">
            <a:extLst>
              <a:ext uri="{FF2B5EF4-FFF2-40B4-BE49-F238E27FC236}">
                <a16:creationId xmlns:a16="http://schemas.microsoft.com/office/drawing/2014/main" id="{6A44E6D4-6151-D687-8778-A7BFD9BB1562}"/>
              </a:ext>
            </a:extLst>
          </p:cNvPr>
          <p:cNvGraphicFramePr/>
          <p:nvPr>
            <p:extLst>
              <p:ext uri="{D42A27DB-BD31-4B8C-83A1-F6EECF244321}">
                <p14:modId xmlns:p14="http://schemas.microsoft.com/office/powerpoint/2010/main" val="411307143"/>
              </p:ext>
            </p:extLst>
          </p:nvPr>
        </p:nvGraphicFramePr>
        <p:xfrm>
          <a:off x="6255102" y="1927956"/>
          <a:ext cx="9821392" cy="812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743862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6" name="Freeform 6"/>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9"/>
            <a:stretch>
              <a:fillRect/>
            </a:stretch>
          </a:blipFill>
        </p:spPr>
        <p:txBody>
          <a:bodyPr/>
          <a:lstStyle/>
          <a:p>
            <a:endParaRPr lang="zh-TW" altLang="en-US"/>
          </a:p>
        </p:txBody>
      </p:sp>
      <p:sp>
        <p:nvSpPr>
          <p:cNvPr id="7" name="TextBox 7"/>
          <p:cNvSpPr txBox="1"/>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8" name="TextBox 8"/>
          <p:cNvSpPr txBox="1"/>
          <p:nvPr/>
        </p:nvSpPr>
        <p:spPr>
          <a:xfrm>
            <a:off x="6255102" y="2266634"/>
            <a:ext cx="10966098" cy="1362681"/>
          </a:xfrm>
          <a:prstGeom prst="rect">
            <a:avLst/>
          </a:prstGeom>
        </p:spPr>
        <p:txBody>
          <a:bodyPr wrap="square" lIns="0" tIns="0" rIns="0" bIns="0" rtlCol="0" anchor="t">
            <a:spAutoFit/>
          </a:bodyPr>
          <a:lstStyle/>
          <a:p>
            <a:pPr algn="l">
              <a:lnSpc>
                <a:spcPts val="10341"/>
              </a:lnSpc>
            </a:pPr>
            <a:r>
              <a:rPr lang="en-US" sz="1112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dec Pro Bold"/>
              </a:rPr>
              <a:t>Generative AI</a:t>
            </a:r>
          </a:p>
        </p:txBody>
      </p:sp>
      <p:sp>
        <p:nvSpPr>
          <p:cNvPr id="11" name="TextBox 11"/>
          <p:cNvSpPr txBox="1"/>
          <p:nvPr/>
        </p:nvSpPr>
        <p:spPr>
          <a:xfrm>
            <a:off x="16421303" y="84698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08</a:t>
            </a:r>
          </a:p>
        </p:txBody>
      </p:sp>
      <p:sp>
        <p:nvSpPr>
          <p:cNvPr id="12" name="Freeform 12"/>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Introduction</a:t>
            </a:r>
          </a:p>
        </p:txBody>
      </p:sp>
      <p:graphicFrame>
        <p:nvGraphicFramePr>
          <p:cNvPr id="10" name="資料庫圖表 9">
            <a:extLst>
              <a:ext uri="{FF2B5EF4-FFF2-40B4-BE49-F238E27FC236}">
                <a16:creationId xmlns:a16="http://schemas.microsoft.com/office/drawing/2014/main" id="{6A44E6D4-6151-D687-8778-A7BFD9BB1562}"/>
              </a:ext>
            </a:extLst>
          </p:cNvPr>
          <p:cNvGraphicFramePr/>
          <p:nvPr>
            <p:extLst>
              <p:ext uri="{D42A27DB-BD31-4B8C-83A1-F6EECF244321}">
                <p14:modId xmlns:p14="http://schemas.microsoft.com/office/powerpoint/2010/main" val="395107688"/>
              </p:ext>
            </p:extLst>
          </p:nvPr>
        </p:nvGraphicFramePr>
        <p:xfrm>
          <a:off x="6255102" y="1927956"/>
          <a:ext cx="9821392" cy="812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933913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6" name="Freeform 6"/>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9"/>
            <a:stretch>
              <a:fillRect/>
            </a:stretch>
          </a:blipFill>
        </p:spPr>
        <p:txBody>
          <a:bodyPr/>
          <a:lstStyle/>
          <a:p>
            <a:endParaRPr lang="zh-TW" altLang="en-US"/>
          </a:p>
        </p:txBody>
      </p:sp>
      <p:sp>
        <p:nvSpPr>
          <p:cNvPr id="7" name="TextBox 7"/>
          <p:cNvSpPr txBox="1"/>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8" name="TextBox 8"/>
          <p:cNvSpPr txBox="1"/>
          <p:nvPr/>
        </p:nvSpPr>
        <p:spPr>
          <a:xfrm>
            <a:off x="6255102" y="2266634"/>
            <a:ext cx="10966098" cy="1362681"/>
          </a:xfrm>
          <a:prstGeom prst="rect">
            <a:avLst/>
          </a:prstGeom>
        </p:spPr>
        <p:txBody>
          <a:bodyPr wrap="square" lIns="0" tIns="0" rIns="0" bIns="0" rtlCol="0" anchor="t">
            <a:spAutoFit/>
          </a:bodyPr>
          <a:lstStyle/>
          <a:p>
            <a:pPr algn="l">
              <a:lnSpc>
                <a:spcPts val="10341"/>
              </a:lnSpc>
            </a:pPr>
            <a:r>
              <a:rPr lang="en-US" sz="1112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dec Pro Bold"/>
              </a:rPr>
              <a:t>Generative AI</a:t>
            </a:r>
          </a:p>
        </p:txBody>
      </p:sp>
      <p:sp>
        <p:nvSpPr>
          <p:cNvPr id="11" name="TextBox 11"/>
          <p:cNvSpPr txBox="1"/>
          <p:nvPr/>
        </p:nvSpPr>
        <p:spPr>
          <a:xfrm>
            <a:off x="16421303" y="84698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08</a:t>
            </a:r>
          </a:p>
        </p:txBody>
      </p:sp>
      <p:sp>
        <p:nvSpPr>
          <p:cNvPr id="12" name="Freeform 12"/>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Introduction</a:t>
            </a:r>
          </a:p>
        </p:txBody>
      </p:sp>
      <p:graphicFrame>
        <p:nvGraphicFramePr>
          <p:cNvPr id="10" name="資料庫圖表 9">
            <a:extLst>
              <a:ext uri="{FF2B5EF4-FFF2-40B4-BE49-F238E27FC236}">
                <a16:creationId xmlns:a16="http://schemas.microsoft.com/office/drawing/2014/main" id="{6A44E6D4-6151-D687-8778-A7BFD9BB1562}"/>
              </a:ext>
            </a:extLst>
          </p:cNvPr>
          <p:cNvGraphicFramePr/>
          <p:nvPr>
            <p:extLst>
              <p:ext uri="{D42A27DB-BD31-4B8C-83A1-F6EECF244321}">
                <p14:modId xmlns:p14="http://schemas.microsoft.com/office/powerpoint/2010/main" val="1891374216"/>
              </p:ext>
            </p:extLst>
          </p:nvPr>
        </p:nvGraphicFramePr>
        <p:xfrm>
          <a:off x="6255102" y="1927956"/>
          <a:ext cx="11423298" cy="812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579168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7">
              <a:alphaModFix amt="23000"/>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Freeform 6"/>
          <p:cNvSpPr>
            <a:spLocks noGrp="1" noRot="1" noMove="1" noResize="1" noEditPoints="1" noAdjustHandles="1" noChangeArrowheads="1" noChangeShapeType="1"/>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7">
              <a:alphaModFix amt="23000"/>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19" name="矩形 18">
            <a:extLst>
              <a:ext uri="{FF2B5EF4-FFF2-40B4-BE49-F238E27FC236}">
                <a16:creationId xmlns:a16="http://schemas.microsoft.com/office/drawing/2014/main" id="{725649EC-CF2B-9BDF-A2CA-BD9A1481076D}"/>
              </a:ext>
            </a:extLst>
          </p:cNvPr>
          <p:cNvSpPr>
            <a:spLocks noGrp="1" noRot="1" noMove="1" noResize="1" noEditPoints="1" noAdjustHandles="1" noChangeArrowheads="1" noChangeShapeType="1"/>
          </p:cNvSpPr>
          <p:nvPr/>
        </p:nvSpPr>
        <p:spPr>
          <a:xfrm>
            <a:off x="3861921" y="1110553"/>
            <a:ext cx="10162330" cy="7725192"/>
          </a:xfrm>
          <a:prstGeom prst="rect">
            <a:avLst/>
          </a:prstGeom>
          <a:noFill/>
        </p:spPr>
        <p:txBody>
          <a:bodyPr wrap="square" lIns="91440" tIns="45720" rIns="91440" bIns="45720">
            <a:spAutoFit/>
          </a:bodyPr>
          <a:lstStyle/>
          <a:p>
            <a:pPr algn="ctr"/>
            <a:r>
              <a:rPr lang="en-US" altLang="zh-TW"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2</a:t>
            </a:r>
            <a:endParaRPr lang="zh-TW" altLang="en-US"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TextBox 12"/>
          <p:cNvSpPr txBox="1">
            <a:spLocks noGrp="1" noRot="1" noMove="1" noResize="1" noEditPoints="1" noAdjustHandles="1" noChangeArrowheads="1" noChangeShapeType="1"/>
          </p:cNvSpPr>
          <p:nvPr/>
        </p:nvSpPr>
        <p:spPr>
          <a:xfrm>
            <a:off x="1905216" y="4545294"/>
            <a:ext cx="14075740" cy="1362681"/>
          </a:xfrm>
          <a:prstGeom prst="rect">
            <a:avLst/>
          </a:prstGeom>
        </p:spPr>
        <p:txBody>
          <a:bodyPr wrap="square" lIns="0" tIns="0" rIns="0" bIns="0" rtlCol="0" anchor="ctr">
            <a:spAutoFit/>
          </a:bodyPr>
          <a:lstStyle/>
          <a:p>
            <a:pPr algn="ctr">
              <a:lnSpc>
                <a:spcPts val="10341"/>
              </a:lnSpc>
            </a:pPr>
            <a:r>
              <a:rPr lang="en-US" sz="11120" dirty="0">
                <a:solidFill>
                  <a:srgbClr val="FFFFFF"/>
                </a:solidFill>
                <a:latin typeface="Codec Pro Bold"/>
              </a:rPr>
              <a:t>Literature Review</a:t>
            </a:r>
          </a:p>
        </p:txBody>
      </p:sp>
      <p:sp>
        <p:nvSpPr>
          <p:cNvPr id="13" name="TextBox 13"/>
          <p:cNvSpPr txBox="1">
            <a:spLocks noGrp="1" noRot="1" noMove="1" noResize="1" noEditPoints="1" noAdjustHandles="1" noChangeArrowheads="1" noChangeShapeType="1"/>
          </p:cNvSpPr>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7" name="Freeform 17"/>
          <p:cNvSpPr>
            <a:spLocks noGrp="1" noRot="1" noMove="1" noResize="1" noEditPoints="1" noAdjustHandles="1" noChangeArrowheads="1" noChangeShapeType="1"/>
          </p:cNvSpPr>
          <p:nvPr/>
        </p:nvSpPr>
        <p:spPr>
          <a:xfrm>
            <a:off x="6795942" y="9066332"/>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8" name="TextBox 18"/>
          <p:cNvSpPr txBox="1">
            <a:spLocks noGrp="1" noRot="1" noMove="1" noResize="1" noEditPoints="1" noAdjustHandles="1" noChangeArrowheads="1" noChangeShapeType="1"/>
          </p:cNvSpPr>
          <p:nvPr/>
        </p:nvSpPr>
        <p:spPr>
          <a:xfrm>
            <a:off x="7672665" y="9101174"/>
            <a:ext cx="3566883" cy="305084"/>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M11209202 Huang Ya Pei</a:t>
            </a:r>
          </a:p>
        </p:txBody>
      </p:sp>
    </p:spTree>
    <p:extLst>
      <p:ext uri="{BB962C8B-B14F-4D97-AF65-F5344CB8AC3E}">
        <p14:creationId xmlns:p14="http://schemas.microsoft.com/office/powerpoint/2010/main" val="432781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225</TotalTime>
  <Words>1016</Words>
  <Application>Microsoft Office PowerPoint</Application>
  <PresentationFormat>自訂</PresentationFormat>
  <Paragraphs>148</Paragraphs>
  <Slides>20</Slides>
  <Notes>10</Notes>
  <HiddenSlides>0</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20</vt:i4>
      </vt:variant>
    </vt:vector>
  </HeadingPairs>
  <TitlesOfParts>
    <vt:vector size="34" baseType="lpstr">
      <vt:lpstr>League Spartan</vt:lpstr>
      <vt:lpstr>Academy</vt:lpstr>
      <vt:lpstr>Nirmala UI</vt:lpstr>
      <vt:lpstr>system-ui</vt:lpstr>
      <vt:lpstr>Poppins</vt:lpstr>
      <vt:lpstr>Aptos</vt:lpstr>
      <vt:lpstr>Arial</vt:lpstr>
      <vt:lpstr>標楷體</vt:lpstr>
      <vt:lpstr>Codec Pro Bold</vt:lpstr>
      <vt:lpstr>Times New Roman</vt:lpstr>
      <vt:lpstr>Söhne</vt:lpstr>
      <vt:lpstr>Poppins Bold</vt:lpstr>
      <vt:lpstr>Calibri</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Futuristic Modern Artificial Intelligence Project Presentation</dc:title>
  <cp:lastModifiedBy>190498 lily</cp:lastModifiedBy>
  <cp:revision>29</cp:revision>
  <dcterms:created xsi:type="dcterms:W3CDTF">2006-08-16T00:00:00Z</dcterms:created>
  <dcterms:modified xsi:type="dcterms:W3CDTF">2024-05-20T13:36:41Z</dcterms:modified>
  <dc:identifier>DAGFWy9zm48</dc:identifier>
</cp:coreProperties>
</file>